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395" r:id="rId3"/>
    <p:sldId id="399" r:id="rId4"/>
    <p:sldId id="401" r:id="rId5"/>
    <p:sldId id="400" r:id="rId6"/>
    <p:sldId id="398" r:id="rId7"/>
    <p:sldId id="396" r:id="rId8"/>
    <p:sldId id="397" r:id="rId9"/>
    <p:sldId id="258" r:id="rId10"/>
    <p:sldId id="402" r:id="rId11"/>
    <p:sldId id="391" r:id="rId12"/>
    <p:sldId id="372" r:id="rId13"/>
    <p:sldId id="389" r:id="rId14"/>
    <p:sldId id="394" r:id="rId15"/>
    <p:sldId id="339"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2E1"/>
    <a:srgbClr val="B0B3B2"/>
    <a:srgbClr val="AEB1B0"/>
    <a:srgbClr val="FFC629"/>
    <a:srgbClr val="FFCC2F"/>
    <a:srgbClr val="A0CCBD"/>
    <a:srgbClr val="1CB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3" autoAdjust="0"/>
    <p:restoredTop sz="96357" autoAdjust="0"/>
  </p:normalViewPr>
  <p:slideViewPr>
    <p:cSldViewPr snapToGrid="0">
      <p:cViewPr varScale="1">
        <p:scale>
          <a:sx n="108" d="100"/>
          <a:sy n="108" d="100"/>
        </p:scale>
        <p:origin x="378"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F7FE01-B2D3-4574-AB8C-5233A102FDDC}" type="datetimeFigureOut">
              <a:rPr lang="en-US" smtClean="0"/>
              <a:t>11/13/2021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D95723-A044-4FD6-A872-09FE154B8ABA}" type="slidenum">
              <a:rPr lang="en-US" smtClean="0"/>
              <a:t>‹#›</a:t>
            </a:fld>
            <a:endParaRPr lang="en-US"/>
          </a:p>
        </p:txBody>
      </p:sp>
    </p:spTree>
    <p:extLst>
      <p:ext uri="{BB962C8B-B14F-4D97-AF65-F5344CB8AC3E}">
        <p14:creationId xmlns:p14="http://schemas.microsoft.com/office/powerpoint/2010/main" val="3909360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9D95723-A044-4FD6-A872-09FE154B8ABA}" type="slidenum">
              <a:rPr lang="en-US" smtClean="0"/>
              <a:t>1</a:t>
            </a:fld>
            <a:endParaRPr lang="en-US"/>
          </a:p>
        </p:txBody>
      </p:sp>
    </p:spTree>
    <p:extLst>
      <p:ext uri="{BB962C8B-B14F-4D97-AF65-F5344CB8AC3E}">
        <p14:creationId xmlns:p14="http://schemas.microsoft.com/office/powerpoint/2010/main" val="4072571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EC9344-2143-4953-84A4-A864BE2B0059}"/>
              </a:ext>
            </a:extLst>
          </p:cNvPr>
          <p:cNvSpPr>
            <a:spLocks noGrp="1"/>
          </p:cNvSpPr>
          <p:nvPr>
            <p:ph type="body" idx="1"/>
          </p:nvPr>
        </p:nvSpPr>
        <p:spPr/>
        <p:txBody>
          <a:bodyPr/>
          <a:lstStyle/>
          <a:p>
            <a:r>
              <a:rPr lang="en-US" dirty="0"/>
              <a:t>We found that </a:t>
            </a:r>
            <a:r>
              <a:rPr lang="en-US" dirty="0" err="1"/>
              <a:t>brookings</a:t>
            </a:r>
            <a:r>
              <a:rPr lang="en-US" dirty="0"/>
              <a:t> was correct that majority Pell institutions have a higher default rate</a:t>
            </a:r>
          </a:p>
        </p:txBody>
      </p:sp>
    </p:spTree>
    <p:extLst>
      <p:ext uri="{BB962C8B-B14F-4D97-AF65-F5344CB8AC3E}">
        <p14:creationId xmlns:p14="http://schemas.microsoft.com/office/powerpoint/2010/main" val="956919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EC9344-2143-4953-84A4-A864BE2B0059}"/>
              </a:ext>
            </a:extLst>
          </p:cNvPr>
          <p:cNvSpPr>
            <a:spLocks noGrp="1"/>
          </p:cNvSpPr>
          <p:nvPr>
            <p:ph type="body" idx="1"/>
          </p:nvPr>
        </p:nvSpPr>
        <p:spPr/>
        <p:txBody>
          <a:bodyPr/>
          <a:lstStyle/>
          <a:p>
            <a:r>
              <a:rPr lang="en-US" dirty="0"/>
              <a:t>We found that </a:t>
            </a:r>
            <a:r>
              <a:rPr lang="en-US" dirty="0" err="1"/>
              <a:t>brookings</a:t>
            </a:r>
            <a:r>
              <a:rPr lang="en-US" dirty="0"/>
              <a:t> was correct that majority Pell institutions have a higher default rate</a:t>
            </a:r>
          </a:p>
        </p:txBody>
      </p:sp>
    </p:spTree>
    <p:extLst>
      <p:ext uri="{BB962C8B-B14F-4D97-AF65-F5344CB8AC3E}">
        <p14:creationId xmlns:p14="http://schemas.microsoft.com/office/powerpoint/2010/main" val="2951885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EC9344-2143-4953-84A4-A864BE2B0059}"/>
              </a:ext>
            </a:extLst>
          </p:cNvPr>
          <p:cNvSpPr>
            <a:spLocks noGrp="1"/>
          </p:cNvSpPr>
          <p:nvPr>
            <p:ph type="body" idx="1"/>
          </p:nvPr>
        </p:nvSpPr>
        <p:spPr/>
        <p:txBody>
          <a:bodyPr/>
          <a:lstStyle/>
          <a:p>
            <a:r>
              <a:rPr lang="en-US" dirty="0"/>
              <a:t>We found that </a:t>
            </a:r>
            <a:r>
              <a:rPr lang="en-US" dirty="0" err="1"/>
              <a:t>brookings</a:t>
            </a:r>
            <a:r>
              <a:rPr lang="en-US" dirty="0"/>
              <a:t> was correct that majority Pell institutions have a higher default rate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TAKE-AWAY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4-year minority Pell schools had a much higher graduation rate than 4-year majority Pell schools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Calibri" panose="020F0502020204030204" pitchFamily="34" charset="0"/>
                <a:cs typeface="Times New Roman" panose="02020603050405020304" pitchFamily="18" charset="0"/>
              </a:rPr>
              <a:t>2-year minority Pell schools acted similar to what we found during drop</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Tree>
    <p:extLst>
      <p:ext uri="{BB962C8B-B14F-4D97-AF65-F5344CB8AC3E}">
        <p14:creationId xmlns:p14="http://schemas.microsoft.com/office/powerpoint/2010/main" val="3607089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D10707"/>
                </a:solidFill>
              </a:rPr>
              <a:t>This is confusing. facet apart the types</a:t>
            </a:r>
          </a:p>
          <a:p>
            <a:r>
              <a:rPr lang="en-US" dirty="0">
                <a:solidFill>
                  <a:srgbClr val="D10707"/>
                </a:solidFill>
              </a:rPr>
              <a:t>(4-facet)</a:t>
            </a:r>
          </a:p>
          <a:p>
            <a:r>
              <a:rPr lang="en-US" dirty="0">
                <a:solidFill>
                  <a:srgbClr val="D10707"/>
                </a:solidFill>
              </a:rPr>
              <a:t>GRAD VERSION</a:t>
            </a:r>
          </a:p>
          <a:p>
            <a:r>
              <a:rPr lang="en-US" dirty="0">
                <a:solidFill>
                  <a:srgbClr val="D10707"/>
                </a:solidFill>
              </a:rPr>
              <a:t>MAKE SURE SCRIPT GOES</a:t>
            </a:r>
          </a:p>
          <a:p>
            <a:endParaRPr lang="en-US" dirty="0">
              <a:solidFill>
                <a:srgbClr val="D10707"/>
              </a:solidFill>
            </a:endParaRPr>
          </a:p>
          <a:p>
            <a:endParaRPr lang="en-US" dirty="0"/>
          </a:p>
          <a:p>
            <a:endParaRPr lang="en-US" dirty="0"/>
          </a:p>
          <a:p>
            <a:r>
              <a:rPr lang="en-US" dirty="0"/>
              <a:t>Majority Pell</a:t>
            </a:r>
          </a:p>
          <a:p>
            <a:endParaRPr lang="en-US" dirty="0"/>
          </a:p>
          <a:p>
            <a:r>
              <a:rPr lang="en-US" dirty="0"/>
              <a:t>When we see two modes, we look for what categorical variable that would explain the two modes. (2-year/4-year)</a:t>
            </a:r>
          </a:p>
          <a:p>
            <a:r>
              <a:rPr lang="en-US" dirty="0"/>
              <a:t>If </a:t>
            </a:r>
            <a:r>
              <a:rPr lang="en-US" dirty="0" err="1"/>
              <a:t>i</a:t>
            </a:r>
            <a:r>
              <a:rPr lang="en-US" dirty="0"/>
              <a:t> was speaking to a 2-year institution I would be </a:t>
            </a:r>
            <a:r>
              <a:rPr lang="en-US" dirty="0" err="1"/>
              <a:t>recomen</a:t>
            </a:r>
            <a:r>
              <a:rPr lang="en-US" dirty="0"/>
              <a:t> the action item about educating their students about the </a:t>
            </a:r>
            <a:r>
              <a:rPr lang="en-US" dirty="0" err="1"/>
              <a:t>pell</a:t>
            </a:r>
            <a:r>
              <a:rPr lang="en-US" dirty="0"/>
              <a:t> grant.</a:t>
            </a:r>
          </a:p>
          <a:p>
            <a:r>
              <a:rPr lang="en-US" dirty="0"/>
              <a:t>Since I am talking to Kennesaw state, which is a 4-year </a:t>
            </a:r>
            <a:r>
              <a:rPr lang="en-US" dirty="0" err="1"/>
              <a:t>inst</a:t>
            </a:r>
            <a:r>
              <a:rPr lang="en-US" dirty="0"/>
              <a:t>, I would recommend that you are better off to have students not drop out already.</a:t>
            </a:r>
          </a:p>
          <a:p>
            <a:endParaRPr lang="en-US" dirty="0"/>
          </a:p>
          <a:p>
            <a:r>
              <a:rPr lang="en-US" dirty="0"/>
              <a:t>Action</a:t>
            </a:r>
          </a:p>
          <a:p>
            <a:r>
              <a:rPr lang="en-US" dirty="0"/>
              <a:t>-Less likely to drop out of school at a 4-year institution vs 2-year </a:t>
            </a:r>
            <a:r>
              <a:rPr lang="en-US" dirty="0" err="1"/>
              <a:t>inst</a:t>
            </a:r>
            <a:endParaRPr lang="en-US" dirty="0"/>
          </a:p>
          <a:p>
            <a:r>
              <a:rPr lang="en-US" dirty="0"/>
              <a:t>-Maybe because 2-year </a:t>
            </a:r>
            <a:r>
              <a:rPr lang="en-US" dirty="0" err="1"/>
              <a:t>inst</a:t>
            </a:r>
            <a:r>
              <a:rPr lang="en-US" dirty="0"/>
              <a:t> have a low </a:t>
            </a:r>
            <a:r>
              <a:rPr lang="en-US" dirty="0" err="1"/>
              <a:t>pell</a:t>
            </a:r>
            <a:r>
              <a:rPr lang="en-US" dirty="0"/>
              <a:t> rate for the reason that their students do not know they are eligible for the Pell grant.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02C908-BEB0-4D3D-BB8B-71882FEFD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36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FRIENDLY Hypothesis</a:t>
            </a:r>
          </a:p>
          <a:p>
            <a:endParaRPr lang="en-US" dirty="0"/>
          </a:p>
          <a:p>
            <a:r>
              <a:rPr lang="en-US" dirty="0"/>
              <a:t>Can remove </a:t>
            </a:r>
            <a:r>
              <a:rPr lang="en-US" dirty="0" err="1"/>
              <a:t>ks</a:t>
            </a:r>
            <a:r>
              <a:rPr lang="en-US" dirty="0"/>
              <a:t> logo</a:t>
            </a:r>
          </a:p>
          <a:p>
            <a:endParaRPr lang="en-US" dirty="0"/>
          </a:p>
          <a:p>
            <a:r>
              <a:rPr lang="en-US" dirty="0"/>
              <a:t>The question we are on turn colors.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02C908-BEB0-4D3D-BB8B-71882FEFD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963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1-7: measure success</a:t>
            </a:r>
          </a:p>
          <a:p>
            <a:r>
              <a:rPr lang="en-US" dirty="0"/>
              <a:t>SLIDE 8-n: goes with the drop the mic ending about dependent debt and plus loan debt.</a:t>
            </a:r>
          </a:p>
          <a:p>
            <a:endParaRPr lang="en-US" dirty="0"/>
          </a:p>
          <a:p>
            <a:r>
              <a:rPr lang="en-US" dirty="0"/>
              <a:t>INDY take out more because they have the eligibility.</a:t>
            </a:r>
          </a:p>
          <a:p>
            <a:r>
              <a:rPr lang="en-US" dirty="0"/>
              <a:t>Ind has more debt then dep</a:t>
            </a:r>
          </a:p>
          <a:p>
            <a:endParaRPr lang="en-US" dirty="0"/>
          </a:p>
          <a:p>
            <a:r>
              <a:rPr lang="en-US" dirty="0"/>
              <a:t>At this point I want to tell my story of</a:t>
            </a:r>
          </a:p>
          <a:p>
            <a:endParaRPr lang="en-US" dirty="0"/>
          </a:p>
          <a:p>
            <a:endParaRPr lang="en-US" dirty="0"/>
          </a:p>
          <a:p>
            <a:r>
              <a:rPr lang="en-US" dirty="0"/>
              <a:t>Dep students take less than independent.</a:t>
            </a:r>
          </a:p>
          <a:p>
            <a:r>
              <a:rPr lang="en-US" dirty="0"/>
              <a:t>Another part of this story that I will doing research on for the rest of the year as I present on other conference.</a:t>
            </a:r>
          </a:p>
          <a:p>
            <a:r>
              <a:rPr lang="en-US" dirty="0"/>
              <a:t>I will be looking at PLUS loan debt in combination to dependent and </a:t>
            </a:r>
            <a:r>
              <a:rPr lang="en-US" dirty="0" err="1"/>
              <a:t>indepdent</a:t>
            </a:r>
            <a:r>
              <a:rPr lang="en-US" dirty="0"/>
              <a:t> debt.</a:t>
            </a:r>
          </a:p>
          <a:p>
            <a:r>
              <a:rPr lang="en-US" dirty="0"/>
              <a:t>Even from this graphic, one can see that those who are dependent debt take out more than the independent counterparts.</a:t>
            </a:r>
          </a:p>
          <a:p>
            <a:r>
              <a:rPr lang="en-US" dirty="0"/>
              <a:t>One of the things I would counsel everyone here is to educate their friends and those in authority their students, the</a:t>
            </a:r>
          </a:p>
          <a:p>
            <a:r>
              <a:rPr lang="en-US" dirty="0"/>
              <a:t>Implication of being dependent. Their parents can take out PLUS debt which will limit the amount of money the student </a:t>
            </a:r>
          </a:p>
          <a:p>
            <a:r>
              <a:rPr lang="en-US" dirty="0"/>
              <a:t>Can take out. </a:t>
            </a:r>
          </a:p>
          <a:p>
            <a:r>
              <a:rPr lang="en-US" dirty="0"/>
              <a:t>My parents took thousands in PLUS loan debt that prevented me from </a:t>
            </a:r>
          </a:p>
          <a:p>
            <a:endParaRPr lang="en-US" dirty="0"/>
          </a:p>
          <a:p>
            <a:pPr marL="171450" indent="-171450">
              <a:buFont typeface="Arial" panose="020B0604020202020204" pitchFamily="34" charset="0"/>
              <a:buChar char="•"/>
            </a:pPr>
            <a:r>
              <a:rPr lang="en-US" dirty="0"/>
              <a:t>Poor family, qualified for full </a:t>
            </a:r>
            <a:r>
              <a:rPr lang="en-US" dirty="0" err="1"/>
              <a:t>pell</a:t>
            </a:r>
            <a:endParaRPr lang="en-US" dirty="0"/>
          </a:p>
          <a:p>
            <a:pPr marL="171450" indent="-171450">
              <a:buFont typeface="Arial" panose="020B0604020202020204" pitchFamily="34" charset="0"/>
              <a:buChar char="•"/>
            </a:pPr>
            <a:r>
              <a:rPr lang="en-US" dirty="0"/>
              <a:t>These families can take PLUS loans that are supposed to be used for the student's academic progress.</a:t>
            </a:r>
          </a:p>
          <a:p>
            <a:pPr marL="171450" indent="-171450">
              <a:buFont typeface="Arial" panose="020B0604020202020204" pitchFamily="34" charset="0"/>
              <a:buChar char="•"/>
            </a:pPr>
            <a:r>
              <a:rPr lang="en-US" dirty="0"/>
              <a:t>But there is no legal check on the system to ensure these parents are utilizing this loan.</a:t>
            </a:r>
          </a:p>
          <a:p>
            <a:pPr marL="171450" indent="-171450">
              <a:buFont typeface="Arial" panose="020B0604020202020204" pitchFamily="34" charset="0"/>
              <a:buChar char="•"/>
            </a:pPr>
            <a:r>
              <a:rPr lang="en-US" dirty="0"/>
              <a:t>This caused me to not be able to afford medical cost, housing issues, and academic stress.</a:t>
            </a:r>
          </a:p>
          <a:p>
            <a:pPr marL="171450" indent="-171450">
              <a:buFont typeface="Arial" panose="020B0604020202020204" pitchFamily="34" charset="0"/>
              <a:buChar char="•"/>
            </a:pPr>
            <a:r>
              <a:rPr lang="en-US" dirty="0"/>
              <a:t>I was never counselled on the difference between dependent and independent.</a:t>
            </a:r>
          </a:p>
          <a:p>
            <a:pPr marL="171450" indent="-171450">
              <a:buFont typeface="Arial" panose="020B0604020202020204" pitchFamily="34" charset="0"/>
              <a:buChar char="•"/>
            </a:pPr>
            <a:r>
              <a:rPr lang="en-US" dirty="0"/>
              <a:t>Thus, this topic is very important to me, and I will be continuing to research</a:t>
            </a:r>
          </a:p>
          <a:p>
            <a:pPr marL="171450" indent="-171450">
              <a:buFont typeface="Arial" panose="020B0604020202020204" pitchFamily="34" charset="0"/>
              <a:buChar char="•"/>
            </a:pPr>
            <a:r>
              <a:rPr lang="en-US" dirty="0"/>
              <a:t>Thank you for coming. So that you can make a difference in peoples lives.</a:t>
            </a:r>
          </a:p>
          <a:p>
            <a:pPr marL="171450" indent="-171450">
              <a:buFont typeface="Arial" panose="020B0604020202020204" pitchFamily="34" charset="0"/>
              <a:buChar char="•"/>
            </a:pPr>
            <a:r>
              <a:rPr lang="en-US" dirty="0"/>
              <a:t>Thank you *specific ppl*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**I would like to recognize you </a:t>
            </a:r>
          </a:p>
          <a:p>
            <a:endParaRPr lang="en-US" dirty="0"/>
          </a:p>
          <a:p>
            <a:endParaRPr lang="en-US" dirty="0"/>
          </a:p>
          <a:p>
            <a:r>
              <a:rPr lang="en-US" dirty="0" err="1"/>
              <a:t>aethnography</a:t>
            </a:r>
            <a:endParaRPr lang="en-US" dirty="0"/>
          </a:p>
          <a:p>
            <a:endParaRPr lang="en-US" dirty="0"/>
          </a:p>
          <a:p>
            <a:pPr marL="171450" indent="-171450">
              <a:buFont typeface="Arial" panose="020B0604020202020204" pitchFamily="34" charset="0"/>
              <a:buChar char="•"/>
            </a:pPr>
            <a:r>
              <a:rPr lang="en-US" dirty="0"/>
              <a:t>Communicated with Student success services</a:t>
            </a:r>
          </a:p>
          <a:p>
            <a:pPr marL="171450" indent="-171450">
              <a:buFont typeface="Arial" panose="020B0604020202020204" pitchFamily="34" charset="0"/>
              <a:buChar char="•"/>
            </a:pPr>
            <a:r>
              <a:rPr lang="en-US" dirty="0"/>
              <a:t>Slept in ENO at K-Hall to show homelessness.</a:t>
            </a:r>
          </a:p>
          <a:p>
            <a:pPr marL="171450" indent="-171450">
              <a:buFont typeface="Arial" panose="020B0604020202020204" pitchFamily="34" charset="0"/>
              <a:buChar char="•"/>
            </a:pPr>
            <a:r>
              <a:rPr lang="en-US" dirty="0" err="1"/>
              <a:t>Continuelly</a:t>
            </a:r>
            <a:r>
              <a:rPr lang="en-US" dirty="0"/>
              <a:t> talked about my situation with this depart.</a:t>
            </a:r>
          </a:p>
          <a:p>
            <a:pPr marL="171450" indent="-171450">
              <a:buFont typeface="Arial" panose="020B0604020202020204" pitchFamily="34" charset="0"/>
              <a:buChar char="•"/>
            </a:pPr>
            <a:r>
              <a:rPr lang="en-US" dirty="0"/>
              <a:t>Food that does not need to be cooked</a:t>
            </a:r>
          </a:p>
          <a:p>
            <a:pPr marL="171450" indent="-171450">
              <a:buFont typeface="Arial" panose="020B0604020202020204" pitchFamily="34" charset="0"/>
              <a:buChar char="•"/>
            </a:pPr>
            <a:endParaRPr lang="en-US" dirty="0"/>
          </a:p>
          <a:p>
            <a:endParaRPr lang="en-US" dirty="0"/>
          </a:p>
          <a:p>
            <a:endParaRPr lang="en-US" dirty="0"/>
          </a:p>
          <a:p>
            <a:r>
              <a:rPr lang="en-US" dirty="0"/>
              <a:t>X is bigger than y meaning the debt x is bigger than </a:t>
            </a:r>
            <a:r>
              <a:rPr lang="en-US" dirty="0" err="1"/>
              <a:t>yx</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02C908-BEB0-4D3D-BB8B-71882FEFD0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00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A391E-0D1A-4B22-82A8-6DB4EAE9F0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B9596E-36AE-4733-A4FE-3A168468AD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72481D-F0A6-4795-BF69-BC704C11980B}"/>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D2D4EB3B-00E7-4104-AEC4-54A6F66FD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B3DFA5-3445-461C-B68F-8430EDCD7F72}"/>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145042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D324-210E-4A46-A4CF-9B4B3062FB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3008BE-B282-4556-A031-B813307767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93FAB6-DA7A-4155-91CD-57716A93E682}"/>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E56A58D8-2439-4E22-9F1F-E6CA3CE38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9A4560-687E-4F8F-8C5A-2D3F95633A43}"/>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3507523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23B27-5494-445C-94FF-84535FB1B4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CEFF78-60E2-44E8-83FC-343F7CB40C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33605A-A6B7-49EE-81A3-15529497B527}"/>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54820924-7B70-479E-9A79-A089D42DE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F1F63-BF9D-4B03-B133-749BDDF4420B}"/>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3470980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982E9-2715-D941-B379-71A97DB17011}"/>
              </a:ext>
            </a:extLst>
          </p:cNvPr>
          <p:cNvPicPr>
            <a:picLocks noChangeAspect="1"/>
          </p:cNvPicPr>
          <p:nvPr/>
        </p:nvPicPr>
        <p:blipFill rotWithShape="1">
          <a:blip r:embed="rId2"/>
          <a:srcRect t="69902" r="1168" b="21932"/>
          <a:stretch/>
        </p:blipFill>
        <p:spPr>
          <a:xfrm>
            <a:off x="-1" y="6311590"/>
            <a:ext cx="12192001" cy="565634"/>
          </a:xfrm>
          <a:prstGeom prst="rect">
            <a:avLst/>
          </a:prstGeom>
        </p:spPr>
      </p:pic>
      <p:cxnSp>
        <p:nvCxnSpPr>
          <p:cNvPr id="3" name="Straight Connector 2">
            <a:extLst>
              <a:ext uri="{FF2B5EF4-FFF2-40B4-BE49-F238E27FC236}">
                <a16:creationId xmlns:a16="http://schemas.microsoft.com/office/drawing/2014/main" id="{D0C39C82-22A6-0A45-B0AE-051068866D21}"/>
              </a:ext>
            </a:extLst>
          </p:cNvPr>
          <p:cNvCxnSpPr>
            <a:cxnSpLocks/>
          </p:cNvCxnSpPr>
          <p:nvPr userDrawn="1"/>
        </p:nvCxnSpPr>
        <p:spPr>
          <a:xfrm>
            <a:off x="-1" y="6311590"/>
            <a:ext cx="121920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FA6151DA-0E50-3747-B88F-29F646B3148B}"/>
              </a:ext>
            </a:extLst>
          </p:cNvPr>
          <p:cNvSpPr>
            <a:spLocks noGrp="1"/>
          </p:cNvSpPr>
          <p:nvPr>
            <p:ph type="title" hasCustomPrompt="1"/>
          </p:nvPr>
        </p:nvSpPr>
        <p:spPr>
          <a:xfrm>
            <a:off x="733096" y="354615"/>
            <a:ext cx="10515600" cy="1325563"/>
          </a:xfrm>
          <a:prstGeom prst="rect">
            <a:avLst/>
          </a:prstGeom>
        </p:spPr>
        <p:txBody>
          <a:bodyPr/>
          <a:lstStyle>
            <a:lvl1pPr>
              <a:defRPr sz="4400" b="1" i="0">
                <a:latin typeface="Arial" panose="020B0604020202020204" pitchFamily="34" charset="0"/>
                <a:cs typeface="Arial" panose="020B0604020202020204" pitchFamily="34" charset="0"/>
              </a:defRPr>
            </a:lvl1pPr>
          </a:lstStyle>
          <a:p>
            <a:r>
              <a:rPr lang="en-US" dirty="0"/>
              <a:t>Title</a:t>
            </a:r>
          </a:p>
        </p:txBody>
      </p:sp>
      <p:sp>
        <p:nvSpPr>
          <p:cNvPr id="15" name="Content Placeholder 14">
            <a:extLst>
              <a:ext uri="{FF2B5EF4-FFF2-40B4-BE49-F238E27FC236}">
                <a16:creationId xmlns:a16="http://schemas.microsoft.com/office/drawing/2014/main" id="{48378D0F-E7EF-4A4B-83B1-DE987880935F}"/>
              </a:ext>
            </a:extLst>
          </p:cNvPr>
          <p:cNvSpPr>
            <a:spLocks noGrp="1"/>
          </p:cNvSpPr>
          <p:nvPr>
            <p:ph sz="quarter" idx="10"/>
          </p:nvPr>
        </p:nvSpPr>
        <p:spPr>
          <a:xfrm>
            <a:off x="733425" y="2217738"/>
            <a:ext cx="10355263" cy="3752850"/>
          </a:xfrm>
          <a:prstGeom prst="rect">
            <a:avLst/>
          </a:prstGeom>
        </p:spPr>
        <p:txBody>
          <a:bodyPr/>
          <a:lstStyle>
            <a:lvl1pPr>
              <a:buClr>
                <a:srgbClr val="F7BF32"/>
              </a:buClr>
              <a:defRPr b="0" i="0">
                <a:latin typeface="Avenir Medium" panose="02000503020000020003" pitchFamily="2" charset="0"/>
              </a:defRPr>
            </a:lvl1pPr>
            <a:lvl2pPr>
              <a:buClr>
                <a:srgbClr val="F7BF32"/>
              </a:buClr>
              <a:defRPr b="0" i="0">
                <a:latin typeface="Avenir" panose="02000503020000020003" pitchFamily="2" charset="0"/>
              </a:defRPr>
            </a:lvl2pPr>
            <a:lvl3pPr>
              <a:buClr>
                <a:srgbClr val="F7BF32"/>
              </a:buClr>
              <a:defRPr b="0" i="0">
                <a:latin typeface="Avenir" panose="02000503020000020003" pitchFamily="2" charset="0"/>
              </a:defRPr>
            </a:lvl3pPr>
            <a:lvl4pPr>
              <a:buClr>
                <a:srgbClr val="F7BF32"/>
              </a:buClr>
              <a:defRPr b="0" i="0">
                <a:latin typeface="Avenir" panose="02000503020000020003" pitchFamily="2" charset="0"/>
              </a:defRPr>
            </a:lvl4pPr>
            <a:lvl5pPr>
              <a:buClr>
                <a:srgbClr val="F7BF32"/>
              </a:buClr>
              <a:defRPr b="0" i="0">
                <a:latin typeface="Avenir"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0723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FBDB-1853-4FDE-BCC6-FC029A8B8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FCEADD-9244-43EE-8852-CD85D921CF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7F46E3-88E3-4280-B06F-816561ACA5B6}"/>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0C73FF4E-1C49-4E7E-9B6F-4EB9837E73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D8B3DF-BB7B-443F-916E-6F5320D8E29E}"/>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864106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C404-595E-4DF7-A542-E716EF805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FB0F88-2C50-4F50-9797-4243D38F93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2AC1F4-EA12-4A9B-BC56-53C17BE095DB}"/>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4DDB0AAA-0E87-4839-A00D-6345454C1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141802-424A-48BC-8F16-DB824206FD7C}"/>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116593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412B5-24FD-427C-AD4D-53446C1204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E0D00F-1E6B-4629-9464-6186669B15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96E9CD-D6C7-410A-A046-D3B313D72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C0ACE4-78DA-46AC-A583-9CA9AE191CDF}"/>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6" name="Footer Placeholder 5">
            <a:extLst>
              <a:ext uri="{FF2B5EF4-FFF2-40B4-BE49-F238E27FC236}">
                <a16:creationId xmlns:a16="http://schemas.microsoft.com/office/drawing/2014/main" id="{09BC14E4-9BE5-4F5B-8C5A-5781EAECE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B427A-ACE9-4BF5-9798-16E8E9DE8226}"/>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1663740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F1B5A-B9DC-4F3F-AA9F-4AE0B2750A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E92846-7142-4DE6-8CFE-25491AF258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7DFA0-9FCE-43B9-9A8E-028DF6564E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D317BF-B2C2-4A93-B64D-5D04401395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2E554D-6346-4F82-AAE7-612B95EB6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E503EA-D680-4F19-9844-BEB8F9701993}"/>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8" name="Footer Placeholder 7">
            <a:extLst>
              <a:ext uri="{FF2B5EF4-FFF2-40B4-BE49-F238E27FC236}">
                <a16:creationId xmlns:a16="http://schemas.microsoft.com/office/drawing/2014/main" id="{1B359426-127E-4005-8752-A16A1B0D3D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FD675C-15FB-4749-AEC2-F4A5180BCB41}"/>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2336944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D62C4-A774-4B12-BB4C-463A1B5E74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28502-8F6C-4A85-9255-50260A2FFA75}"/>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4" name="Footer Placeholder 3">
            <a:extLst>
              <a:ext uri="{FF2B5EF4-FFF2-40B4-BE49-F238E27FC236}">
                <a16:creationId xmlns:a16="http://schemas.microsoft.com/office/drawing/2014/main" id="{A0681EFE-378B-4E0C-AA57-B729B5F200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AF3633-6727-4B22-8F94-6A4D24A5B54B}"/>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3409653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E2F22-D447-4384-B5E6-44A382F399B5}"/>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3" name="Footer Placeholder 2">
            <a:extLst>
              <a:ext uri="{FF2B5EF4-FFF2-40B4-BE49-F238E27FC236}">
                <a16:creationId xmlns:a16="http://schemas.microsoft.com/office/drawing/2014/main" id="{91B12AD6-928F-4A23-A466-803F79F91C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F66371-4BED-43AD-93A2-44E69AB64AB0}"/>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64340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C376-8E73-41B6-9B4A-CCED8E248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1623E-FEA0-4C14-A790-7C0077F43D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D916EA-602A-496C-8084-77C0BAD8A4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ACE9F3-27D1-4C89-AF5B-06331832A073}"/>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6" name="Footer Placeholder 5">
            <a:extLst>
              <a:ext uri="{FF2B5EF4-FFF2-40B4-BE49-F238E27FC236}">
                <a16:creationId xmlns:a16="http://schemas.microsoft.com/office/drawing/2014/main" id="{47F90DB0-48B9-47E1-AC22-DE03CC8B30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541E17-6A33-4B0D-987E-8155C06AC93E}"/>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2061739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F7A1-C99D-4C59-B2A5-BAFB790E5B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3375C2-3A38-44EA-A8DF-9F762EAEB1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FC5039-6EFE-40E3-A80F-F02BB205E1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9ADDF-61EC-4FCB-9656-C9EEC6CD8B45}"/>
              </a:ext>
            </a:extLst>
          </p:cNvPr>
          <p:cNvSpPr>
            <a:spLocks noGrp="1"/>
          </p:cNvSpPr>
          <p:nvPr>
            <p:ph type="dt" sz="half" idx="10"/>
          </p:nvPr>
        </p:nvSpPr>
        <p:spPr/>
        <p:txBody>
          <a:bodyPr/>
          <a:lstStyle/>
          <a:p>
            <a:fld id="{FD492D3C-1134-400C-9F22-565CD174A4ED}" type="datetimeFigureOut">
              <a:rPr lang="en-US" smtClean="0"/>
              <a:t>11/13/2021</a:t>
            </a:fld>
            <a:endParaRPr lang="en-US"/>
          </a:p>
        </p:txBody>
      </p:sp>
      <p:sp>
        <p:nvSpPr>
          <p:cNvPr id="6" name="Footer Placeholder 5">
            <a:extLst>
              <a:ext uri="{FF2B5EF4-FFF2-40B4-BE49-F238E27FC236}">
                <a16:creationId xmlns:a16="http://schemas.microsoft.com/office/drawing/2014/main" id="{7442F775-9DD2-4C48-B202-39360439EA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26142-A0E5-41B0-B99D-A46962387896}"/>
              </a:ext>
            </a:extLst>
          </p:cNvPr>
          <p:cNvSpPr>
            <a:spLocks noGrp="1"/>
          </p:cNvSpPr>
          <p:nvPr>
            <p:ph type="sldNum" sz="quarter" idx="12"/>
          </p:nvPr>
        </p:nvSpPr>
        <p:spPr/>
        <p:txBody>
          <a:bodyPr/>
          <a:lstStyle/>
          <a:p>
            <a:fld id="{37C66D7E-6325-455E-8797-72DCD4650C53}" type="slidenum">
              <a:rPr lang="en-US" smtClean="0"/>
              <a:t>‹#›</a:t>
            </a:fld>
            <a:endParaRPr lang="en-US"/>
          </a:p>
        </p:txBody>
      </p:sp>
    </p:spTree>
    <p:extLst>
      <p:ext uri="{BB962C8B-B14F-4D97-AF65-F5344CB8AC3E}">
        <p14:creationId xmlns:p14="http://schemas.microsoft.com/office/powerpoint/2010/main" val="231770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19D37-9DB2-4DF5-9D03-7195203BB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8BEDEC-86D8-44DC-B06C-099FEECB0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5993F-5E69-4008-A7CC-67FE8C60AB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492D3C-1134-400C-9F22-565CD174A4ED}" type="datetimeFigureOut">
              <a:rPr lang="en-US" smtClean="0"/>
              <a:t>11/13/2021</a:t>
            </a:fld>
            <a:endParaRPr lang="en-US"/>
          </a:p>
        </p:txBody>
      </p:sp>
      <p:sp>
        <p:nvSpPr>
          <p:cNvPr id="5" name="Footer Placeholder 4">
            <a:extLst>
              <a:ext uri="{FF2B5EF4-FFF2-40B4-BE49-F238E27FC236}">
                <a16:creationId xmlns:a16="http://schemas.microsoft.com/office/drawing/2014/main" id="{809029C2-70CA-4949-BD2A-09D9F70534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1E159B-EE32-49CB-BB20-B8754D97A3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C66D7E-6325-455E-8797-72DCD4650C53}" type="slidenum">
              <a:rPr lang="en-US" smtClean="0"/>
              <a:t>‹#›</a:t>
            </a:fld>
            <a:endParaRPr lang="en-US"/>
          </a:p>
        </p:txBody>
      </p:sp>
    </p:spTree>
    <p:extLst>
      <p:ext uri="{BB962C8B-B14F-4D97-AF65-F5344CB8AC3E}">
        <p14:creationId xmlns:p14="http://schemas.microsoft.com/office/powerpoint/2010/main" val="31005374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6A16C8F4-3B14-4856-BBDB-9743D10235C8}"/>
              </a:ext>
            </a:extLst>
          </p:cNvPr>
          <p:cNvSpPr txBox="1"/>
          <p:nvPr/>
        </p:nvSpPr>
        <p:spPr>
          <a:xfrm>
            <a:off x="9101914" y="328367"/>
            <a:ext cx="3105672" cy="430887"/>
          </a:xfrm>
          <a:prstGeom prst="rect">
            <a:avLst/>
          </a:prstGeom>
          <a:noFill/>
        </p:spPr>
        <p:txBody>
          <a:bodyPr wrap="square" rtlCol="0">
            <a:spAutoFit/>
          </a:bodyPr>
          <a:lstStyle/>
          <a:p>
            <a:pPr algn="ctr"/>
            <a:r>
              <a:rPr lang="en-US" sz="1100" i="1" dirty="0">
                <a:latin typeface="Times New Roman" panose="02020603050405020304" pitchFamily="18" charset="0"/>
                <a:cs typeface="Times New Roman" panose="02020603050405020304" pitchFamily="18" charset="0"/>
              </a:rPr>
              <a:t>Faculty Advisors: Professor Susan Mathews Hardy and Professor J. Hathaway</a:t>
            </a:r>
            <a:endParaRPr lang="en-US" sz="1100" dirty="0">
              <a:latin typeface="Times New Roman" panose="02020603050405020304" pitchFamily="18" charset="0"/>
              <a:cs typeface="Times New Roman" panose="02020603050405020304" pitchFamily="18" charset="0"/>
            </a:endParaRPr>
          </a:p>
        </p:txBody>
      </p:sp>
      <p:pic>
        <p:nvPicPr>
          <p:cNvPr id="27" name="Picture 26">
            <a:extLst>
              <a:ext uri="{FF2B5EF4-FFF2-40B4-BE49-F238E27FC236}">
                <a16:creationId xmlns:a16="http://schemas.microsoft.com/office/drawing/2014/main" id="{3D5A3E4E-D9C1-42E4-BA37-177C95AC21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8" y="10579"/>
            <a:ext cx="2217434" cy="706576"/>
          </a:xfrm>
          <a:prstGeom prst="rect">
            <a:avLst/>
          </a:prstGeom>
        </p:spPr>
      </p:pic>
      <p:grpSp>
        <p:nvGrpSpPr>
          <p:cNvPr id="68" name="Group 67">
            <a:extLst>
              <a:ext uri="{FF2B5EF4-FFF2-40B4-BE49-F238E27FC236}">
                <a16:creationId xmlns:a16="http://schemas.microsoft.com/office/drawing/2014/main" id="{3DCD8ED7-4785-43A9-BAAD-2457D9FCD828}"/>
              </a:ext>
            </a:extLst>
          </p:cNvPr>
          <p:cNvGrpSpPr/>
          <p:nvPr/>
        </p:nvGrpSpPr>
        <p:grpSpPr>
          <a:xfrm>
            <a:off x="2415536" y="23692"/>
            <a:ext cx="6758205" cy="845355"/>
            <a:chOff x="2312723" y="14537"/>
            <a:chExt cx="6758205" cy="845355"/>
          </a:xfrm>
        </p:grpSpPr>
        <p:sp>
          <p:nvSpPr>
            <p:cNvPr id="32" name="Rectangle 31">
              <a:extLst>
                <a:ext uri="{FF2B5EF4-FFF2-40B4-BE49-F238E27FC236}">
                  <a16:creationId xmlns:a16="http://schemas.microsoft.com/office/drawing/2014/main" id="{FC4A2FA8-BEAA-4C05-A4A3-662161D80460}"/>
                </a:ext>
              </a:extLst>
            </p:cNvPr>
            <p:cNvSpPr/>
            <p:nvPr/>
          </p:nvSpPr>
          <p:spPr>
            <a:xfrm>
              <a:off x="2312723" y="14537"/>
              <a:ext cx="6758205" cy="747672"/>
            </a:xfrm>
            <a:prstGeom prst="rect">
              <a:avLst/>
            </a:prstGeom>
            <a:solidFill>
              <a:srgbClr val="FFC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F16B5749-93C2-41DE-8BA5-300DD8BEBF78}"/>
                </a:ext>
              </a:extLst>
            </p:cNvPr>
            <p:cNvSpPr txBox="1"/>
            <p:nvPr/>
          </p:nvSpPr>
          <p:spPr>
            <a:xfrm>
              <a:off x="2312723" y="28895"/>
              <a:ext cx="6758205" cy="830997"/>
            </a:xfrm>
            <a:prstGeom prst="rect">
              <a:avLst/>
            </a:prstGeom>
            <a:noFill/>
          </p:spPr>
          <p:txBody>
            <a:bodyPr wrap="square" rtlCol="0">
              <a:spAutoFit/>
            </a:bodyPr>
            <a:lstStyle/>
            <a:p>
              <a:pPr algn="ctr"/>
              <a:r>
                <a:rPr lang="en-US" sz="1800" b="1" dirty="0">
                  <a:solidFill>
                    <a:schemeClr val="tx1"/>
                  </a:solidFill>
                  <a:latin typeface="Monserrat"/>
                  <a:cs typeface="Times New Roman" panose="02020603050405020304" pitchFamily="18" charset="0"/>
                </a:rPr>
                <a:t>Does the Pell  grant come with a price?</a:t>
              </a:r>
            </a:p>
            <a:p>
              <a:pPr algn="ctr"/>
              <a:endParaRPr lang="en-US" sz="1200" b="1" dirty="0">
                <a:solidFill>
                  <a:schemeClr val="tx1"/>
                </a:solidFill>
                <a:latin typeface="Monserrat"/>
                <a:cs typeface="Times New Roman" panose="02020603050405020304" pitchFamily="18" charset="0"/>
              </a:endParaRPr>
            </a:p>
            <a:p>
              <a:pPr algn="ctr"/>
              <a:endParaRPr lang="en-US" dirty="0">
                <a:latin typeface="Monserrat"/>
                <a:cs typeface="Times New Roman" panose="02020603050405020304" pitchFamily="18" charset="0"/>
              </a:endParaRPr>
            </a:p>
          </p:txBody>
        </p:sp>
        <p:sp>
          <p:nvSpPr>
            <p:cNvPr id="50" name="TextBox 49">
              <a:extLst>
                <a:ext uri="{FF2B5EF4-FFF2-40B4-BE49-F238E27FC236}">
                  <a16:creationId xmlns:a16="http://schemas.microsoft.com/office/drawing/2014/main" id="{D525E323-67DF-4EA0-9EE7-022031EA4E3F}"/>
                </a:ext>
              </a:extLst>
            </p:cNvPr>
            <p:cNvSpPr txBox="1"/>
            <p:nvPr/>
          </p:nvSpPr>
          <p:spPr>
            <a:xfrm>
              <a:off x="4475599" y="451423"/>
              <a:ext cx="2394037" cy="338554"/>
            </a:xfrm>
            <a:prstGeom prst="rect">
              <a:avLst/>
            </a:prstGeom>
            <a:noFill/>
          </p:spPr>
          <p:txBody>
            <a:bodyPr wrap="square" rtlCol="0">
              <a:spAutoFit/>
            </a:bodyPr>
            <a:lstStyle/>
            <a:p>
              <a:pPr algn="ctr"/>
              <a:r>
                <a:rPr lang="en-US" sz="1600" dirty="0">
                  <a:latin typeface="Monserrat"/>
                  <a:cs typeface="Times New Roman" panose="02020603050405020304" pitchFamily="18" charset="0"/>
                </a:rPr>
                <a:t>Nathaniel Jones</a:t>
              </a:r>
            </a:p>
          </p:txBody>
        </p:sp>
      </p:grpSp>
      <p:sp>
        <p:nvSpPr>
          <p:cNvPr id="12" name="Rectangle 11">
            <a:extLst>
              <a:ext uri="{FF2B5EF4-FFF2-40B4-BE49-F238E27FC236}">
                <a16:creationId xmlns:a16="http://schemas.microsoft.com/office/drawing/2014/main" id="{F0D1D385-DB74-4401-9C12-A4E281911F6D}"/>
              </a:ext>
            </a:extLst>
          </p:cNvPr>
          <p:cNvSpPr/>
          <p:nvPr/>
        </p:nvSpPr>
        <p:spPr>
          <a:xfrm>
            <a:off x="8367353" y="874780"/>
            <a:ext cx="3788567" cy="3266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a:extLst>
              <a:ext uri="{FF2B5EF4-FFF2-40B4-BE49-F238E27FC236}">
                <a16:creationId xmlns:a16="http://schemas.microsoft.com/office/drawing/2014/main" id="{6292873A-CB36-422B-9CF6-B1920E56DC46}"/>
              </a:ext>
            </a:extLst>
          </p:cNvPr>
          <p:cNvGrpSpPr/>
          <p:nvPr/>
        </p:nvGrpSpPr>
        <p:grpSpPr>
          <a:xfrm>
            <a:off x="39828" y="779289"/>
            <a:ext cx="2609872" cy="339630"/>
            <a:chOff x="172219" y="1534958"/>
            <a:chExt cx="2133228" cy="401714"/>
          </a:xfrm>
        </p:grpSpPr>
        <p:sp>
          <p:nvSpPr>
            <p:cNvPr id="38" name="Rectangle 37">
              <a:extLst>
                <a:ext uri="{FF2B5EF4-FFF2-40B4-BE49-F238E27FC236}">
                  <a16:creationId xmlns:a16="http://schemas.microsoft.com/office/drawing/2014/main" id="{2866AD41-78B9-4ACD-BC61-5F63E55EC279}"/>
                </a:ext>
              </a:extLst>
            </p:cNvPr>
            <p:cNvSpPr/>
            <p:nvPr/>
          </p:nvSpPr>
          <p:spPr>
            <a:xfrm>
              <a:off x="172219" y="1560232"/>
              <a:ext cx="2133228" cy="376440"/>
            </a:xfrm>
            <a:prstGeom prst="rect">
              <a:avLst/>
            </a:prstGeom>
            <a:solidFill>
              <a:srgbClr val="FFC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spc="50">
                <a:solidFill>
                  <a:srgbClr val="FFCC2F"/>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05B76DE9-081E-4F80-86F5-6013749C5EB6}"/>
                </a:ext>
              </a:extLst>
            </p:cNvPr>
            <p:cNvSpPr txBox="1"/>
            <p:nvPr/>
          </p:nvSpPr>
          <p:spPr>
            <a:xfrm>
              <a:off x="177001" y="1534958"/>
              <a:ext cx="2128030" cy="338554"/>
            </a:xfrm>
            <a:prstGeom prst="rect">
              <a:avLst/>
            </a:prstGeom>
            <a:noFill/>
          </p:spPr>
          <p:txBody>
            <a:bodyPr wrap="square" rtlCol="0">
              <a:spAutoFit/>
            </a:bodyPr>
            <a:lstStyle/>
            <a:p>
              <a:pPr algn="ctr"/>
              <a:r>
                <a:rPr lang="en-US" sz="1600" b="1" i="1" spc="50" dirty="0">
                  <a:latin typeface="Times New Roman" panose="02020603050405020304" pitchFamily="18" charset="0"/>
                  <a:cs typeface="Times New Roman" panose="02020603050405020304" pitchFamily="18" charset="0"/>
                </a:rPr>
                <a:t>Introduction</a:t>
              </a:r>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B424269-1938-4E8F-9A5B-555DFB6E17A1}"/>
                  </a:ext>
                </a:extLst>
              </p:cNvPr>
              <p:cNvSpPr txBox="1"/>
              <p:nvPr/>
            </p:nvSpPr>
            <p:spPr>
              <a:xfrm>
                <a:off x="-8995" y="1146290"/>
                <a:ext cx="2847445" cy="1477328"/>
              </a:xfrm>
              <a:prstGeom prst="rect">
                <a:avLst/>
              </a:prstGeom>
              <a:noFill/>
              <a:ln>
                <a:noFill/>
              </a:ln>
            </p:spPr>
            <p:txBody>
              <a:bodyPr wrap="square" rtlCol="0">
                <a:spAutoFit/>
              </a:bodyPr>
              <a:lstStyle/>
              <a:p>
                <a:pPr marL="171450" indent="-171450">
                  <a:buFont typeface="Arial" panose="020B0604020202020204" pitchFamily="34" charset="0"/>
                  <a:buChar char="•"/>
                </a:pPr>
                <a:r>
                  <a:rPr lang="en-US" sz="900" dirty="0">
                    <a:latin typeface="Monserrat"/>
                    <a:cs typeface="Times New Roman" panose="02020603050405020304" pitchFamily="18" charset="0"/>
                  </a:rPr>
                  <a:t>The Integrated Post-secondary Education Data System collects and releases data on Post-secondary schools in the United States.</a:t>
                </a:r>
              </a:p>
              <a:p>
                <a:pPr marL="171450" indent="-171450">
                  <a:buFont typeface="Arial" panose="020B0604020202020204" pitchFamily="34" charset="0"/>
                  <a:buChar char="•"/>
                </a:pPr>
                <a:r>
                  <a:rPr lang="en-US" sz="900" dirty="0">
                    <a:latin typeface="Monserrat"/>
                    <a:cs typeface="Times New Roman" panose="02020603050405020304" pitchFamily="18" charset="0"/>
                  </a:rPr>
                  <a:t>The</a:t>
                </a:r>
              </a:p>
              <a:p>
                <a:pPr marL="171450" indent="-171450">
                  <a:buFont typeface="Arial" panose="020B0604020202020204" pitchFamily="34" charset="0"/>
                  <a:buChar char="•"/>
                </a:pPr>
                <a:r>
                  <a:rPr lang="en-US" sz="900" dirty="0">
                    <a:latin typeface="Monserrat"/>
                    <a:cs typeface="Times New Roman" panose="02020603050405020304" pitchFamily="18" charset="0"/>
                  </a:rPr>
                  <a:t>This</a:t>
                </a:r>
              </a:p>
              <a:p>
                <a:pPr marL="171450" indent="-171450">
                  <a:buFont typeface="Arial" panose="020B0604020202020204" pitchFamily="34" charset="0"/>
                  <a:buChar char="•"/>
                </a:pPr>
                <a:r>
                  <a:rPr lang="en-US" sz="900" dirty="0">
                    <a:latin typeface="Monserrat"/>
                    <a:cs typeface="Times New Roman" panose="02020603050405020304" pitchFamily="18" charset="0"/>
                  </a:rPr>
                  <a:t>I created an indicator variable that categorized post-secondary institutions into majority Pell schools (</a:t>
                </a:r>
                <a14:m>
                  <m:oMath xmlns:m="http://schemas.openxmlformats.org/officeDocument/2006/math">
                    <m:r>
                      <a:rPr lang="en-US" sz="900" i="1" smtClean="0">
                        <a:latin typeface="Cambria Math" panose="02040503050406030204" pitchFamily="18" charset="0"/>
                        <a:ea typeface="Cambria Math" panose="02040503050406030204" pitchFamily="18" charset="0"/>
                        <a:cs typeface="Times New Roman" panose="02020603050405020304" pitchFamily="18" charset="0"/>
                      </a:rPr>
                      <m:t>≥</m:t>
                    </m:r>
                    <m:r>
                      <a:rPr lang="en-US" sz="900" b="0" i="1" smtClean="0">
                        <a:latin typeface="Cambria Math" panose="02040503050406030204" pitchFamily="18" charset="0"/>
                        <a:ea typeface="Cambria Math" panose="02040503050406030204" pitchFamily="18" charset="0"/>
                        <a:cs typeface="Times New Roman" panose="02020603050405020304" pitchFamily="18" charset="0"/>
                      </a:rPr>
                      <m:t>50%</m:t>
                    </m:r>
                  </m:oMath>
                </a14:m>
                <a:r>
                  <a:rPr lang="en-US" sz="900" dirty="0">
                    <a:latin typeface="Monserrat"/>
                    <a:cs typeface="Times New Roman" panose="02020603050405020304" pitchFamily="18" charset="0"/>
                  </a:rPr>
                  <a:t>) and minority Pell schools (</a:t>
                </a:r>
                <a14:m>
                  <m:oMath xmlns:m="http://schemas.openxmlformats.org/officeDocument/2006/math">
                    <m:r>
                      <a:rPr lang="en-US" sz="900" b="0" i="1" smtClean="0">
                        <a:latin typeface="Cambria Math" panose="02040503050406030204" pitchFamily="18" charset="0"/>
                        <a:cs typeface="Times New Roman" panose="02020603050405020304" pitchFamily="18" charset="0"/>
                      </a:rPr>
                      <m:t>&lt;50%</m:t>
                    </m:r>
                  </m:oMath>
                </a14:m>
                <a:r>
                  <a:rPr lang="en-US" sz="900" dirty="0">
                    <a:latin typeface="Monserrat"/>
                    <a:cs typeface="Times New Roman" panose="02020603050405020304" pitchFamily="18" charset="0"/>
                  </a:rPr>
                  <a:t>).</a:t>
                </a:r>
              </a:p>
              <a:p>
                <a:pPr marL="171450" indent="-171450">
                  <a:buFont typeface="Arial" panose="020B0604020202020204" pitchFamily="34" charset="0"/>
                  <a:buChar char="•"/>
                </a:pPr>
                <a:endParaRPr lang="en-US" sz="900" dirty="0">
                  <a:latin typeface="Monserrat"/>
                  <a:cs typeface="Times New Roman" panose="02020603050405020304" pitchFamily="18" charset="0"/>
                </a:endParaRPr>
              </a:p>
              <a:p>
                <a:pPr marL="171450" indent="-171450">
                  <a:buFont typeface="Arial" panose="020B0604020202020204" pitchFamily="34" charset="0"/>
                  <a:buChar char="•"/>
                </a:pPr>
                <a:r>
                  <a:rPr lang="en-US" sz="900" dirty="0">
                    <a:latin typeface="Monserrat"/>
                    <a:cs typeface="Times New Roman" panose="02020603050405020304" pitchFamily="18" charset="0"/>
                  </a:rPr>
                  <a:t>Ove</a:t>
                </a:r>
              </a:p>
            </p:txBody>
          </p:sp>
        </mc:Choice>
        <mc:Fallback xmlns="">
          <p:sp>
            <p:nvSpPr>
              <p:cNvPr id="45" name="TextBox 44">
                <a:extLst>
                  <a:ext uri="{FF2B5EF4-FFF2-40B4-BE49-F238E27FC236}">
                    <a16:creationId xmlns:a16="http://schemas.microsoft.com/office/drawing/2014/main" id="{5B424269-1938-4E8F-9A5B-555DFB6E17A1}"/>
                  </a:ext>
                </a:extLst>
              </p:cNvPr>
              <p:cNvSpPr txBox="1">
                <a:spLocks noRot="1" noChangeAspect="1" noMove="1" noResize="1" noEditPoints="1" noAdjustHandles="1" noChangeArrowheads="1" noChangeShapeType="1" noTextEdit="1"/>
              </p:cNvSpPr>
              <p:nvPr/>
            </p:nvSpPr>
            <p:spPr>
              <a:xfrm>
                <a:off x="-8995" y="1146290"/>
                <a:ext cx="2847445" cy="1477328"/>
              </a:xfrm>
              <a:prstGeom prst="rect">
                <a:avLst/>
              </a:prstGeom>
              <a:blipFill>
                <a:blip r:embed="rId4"/>
                <a:stretch>
                  <a:fillRect b="-1240"/>
                </a:stretch>
              </a:blipFill>
              <a:ln>
                <a:noFill/>
              </a:ln>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87A052E-C5B0-4BF9-A850-B49B3EC9865A}"/>
              </a:ext>
            </a:extLst>
          </p:cNvPr>
          <p:cNvGrpSpPr/>
          <p:nvPr/>
        </p:nvGrpSpPr>
        <p:grpSpPr>
          <a:xfrm>
            <a:off x="9173741" y="922404"/>
            <a:ext cx="3058273" cy="1599420"/>
            <a:chOff x="5083" y="4122657"/>
            <a:chExt cx="2880525" cy="1599420"/>
          </a:xfrm>
        </p:grpSpPr>
        <p:sp>
          <p:nvSpPr>
            <p:cNvPr id="40" name="Rectangle 39">
              <a:extLst>
                <a:ext uri="{FF2B5EF4-FFF2-40B4-BE49-F238E27FC236}">
                  <a16:creationId xmlns:a16="http://schemas.microsoft.com/office/drawing/2014/main" id="{9DA60A43-C9C6-49B8-8789-82B5ECF8F2B5}"/>
                </a:ext>
              </a:extLst>
            </p:cNvPr>
            <p:cNvSpPr/>
            <p:nvPr/>
          </p:nvSpPr>
          <p:spPr>
            <a:xfrm>
              <a:off x="29729" y="4122657"/>
              <a:ext cx="2705827" cy="376440"/>
            </a:xfrm>
            <a:prstGeom prst="rect">
              <a:avLst/>
            </a:prstGeom>
            <a:solidFill>
              <a:srgbClr val="FFC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spc="5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BC3DDB3B-8638-44C5-BBE3-D2CC0399E270}"/>
                </a:ext>
              </a:extLst>
            </p:cNvPr>
            <p:cNvSpPr txBox="1"/>
            <p:nvPr/>
          </p:nvSpPr>
          <p:spPr>
            <a:xfrm>
              <a:off x="96688" y="4140602"/>
              <a:ext cx="2788920" cy="323165"/>
            </a:xfrm>
            <a:prstGeom prst="rect">
              <a:avLst/>
            </a:prstGeom>
            <a:noFill/>
          </p:spPr>
          <p:txBody>
            <a:bodyPr wrap="square" rtlCol="0">
              <a:spAutoFit/>
            </a:bodyPr>
            <a:lstStyle/>
            <a:p>
              <a:r>
                <a:rPr lang="en-US" sz="1500" b="1" i="1" spc="50" dirty="0">
                  <a:latin typeface="Times New Roman" panose="02020603050405020304" pitchFamily="18" charset="0"/>
                  <a:cs typeface="Times New Roman" panose="02020603050405020304" pitchFamily="18" charset="0"/>
                </a:rPr>
                <a:t>Results &amp; Recommendations</a:t>
              </a:r>
            </a:p>
          </p:txBody>
        </p:sp>
        <p:sp>
          <p:nvSpPr>
            <p:cNvPr id="47" name="TextBox 46">
              <a:extLst>
                <a:ext uri="{FF2B5EF4-FFF2-40B4-BE49-F238E27FC236}">
                  <a16:creationId xmlns:a16="http://schemas.microsoft.com/office/drawing/2014/main" id="{E4C7DC5D-4EDA-4D08-8EC9-CD8A9A92240B}"/>
                </a:ext>
              </a:extLst>
            </p:cNvPr>
            <p:cNvSpPr txBox="1"/>
            <p:nvPr/>
          </p:nvSpPr>
          <p:spPr>
            <a:xfrm>
              <a:off x="5083" y="4521748"/>
              <a:ext cx="2830471" cy="1200329"/>
            </a:xfrm>
            <a:prstGeom prst="rect">
              <a:avLst/>
            </a:prstGeom>
            <a:solidFill>
              <a:schemeClr val="bg1"/>
            </a:solidFill>
            <a:ln>
              <a:solidFill>
                <a:schemeClr val="bg1"/>
              </a:solidFill>
            </a:ln>
          </p:spPr>
          <p:txBody>
            <a:bodyPr wrap="square" rtlCol="0">
              <a:spAutoFit/>
            </a:bodyPr>
            <a:lstStyle/>
            <a:p>
              <a:pPr marL="171450" indent="-171450">
                <a:buFont typeface="Arial" panose="020B0604020202020204" pitchFamily="34" charset="0"/>
                <a:buChar char="•"/>
              </a:pPr>
              <a:r>
                <a:rPr lang="en-US" sz="900" dirty="0">
                  <a:latin typeface="Monserrat"/>
                  <a:cs typeface="Times New Roman" panose="02020603050405020304" pitchFamily="18" charset="0"/>
                </a:rPr>
                <a:t>Universities and other Post-secondary institutions with a 50% or greater proportion of Pell students have a higher default rate, lower graduation rate, and a higher dropout rate than other Post-secondary institutions.</a:t>
              </a:r>
            </a:p>
            <a:p>
              <a:pPr marL="171450" indent="-171450">
                <a:buFont typeface="Arial" panose="020B0604020202020204" pitchFamily="34" charset="0"/>
                <a:buChar char="•"/>
              </a:pPr>
              <a:r>
                <a:rPr lang="en-US" sz="900" dirty="0">
                  <a:latin typeface="Monserrat"/>
                  <a:cs typeface="Times New Roman" panose="02020603050405020304" pitchFamily="18" charset="0"/>
                </a:rPr>
                <a:t>Independent students typically take on less debt during college than a dependent and their parent takes even though independent students are awarded more funds.</a:t>
              </a:r>
            </a:p>
            <a:p>
              <a:pPr marL="171450" indent="-171450">
                <a:buFont typeface="Arial" panose="020B0604020202020204" pitchFamily="34" charset="0"/>
                <a:buChar char="•"/>
              </a:pPr>
              <a:endParaRPr lang="en-US" sz="900" dirty="0">
                <a:latin typeface="Monserrat"/>
                <a:cs typeface="Times New Roman" panose="02020603050405020304" pitchFamily="18" charset="0"/>
              </a:endParaRPr>
            </a:p>
          </p:txBody>
        </p:sp>
      </p:grpSp>
      <p:grpSp>
        <p:nvGrpSpPr>
          <p:cNvPr id="15" name="Group 14">
            <a:extLst>
              <a:ext uri="{FF2B5EF4-FFF2-40B4-BE49-F238E27FC236}">
                <a16:creationId xmlns:a16="http://schemas.microsoft.com/office/drawing/2014/main" id="{FA109F3C-ADA4-463A-BE83-D9DD9EE59CED}"/>
              </a:ext>
            </a:extLst>
          </p:cNvPr>
          <p:cNvGrpSpPr/>
          <p:nvPr/>
        </p:nvGrpSpPr>
        <p:grpSpPr>
          <a:xfrm>
            <a:off x="-139601" y="2535816"/>
            <a:ext cx="2878717" cy="4581667"/>
            <a:chOff x="32747" y="3246762"/>
            <a:chExt cx="2878717" cy="4581667"/>
          </a:xfrm>
        </p:grpSpPr>
        <p:sp>
          <p:nvSpPr>
            <p:cNvPr id="39" name="Rectangle 38">
              <a:extLst>
                <a:ext uri="{FF2B5EF4-FFF2-40B4-BE49-F238E27FC236}">
                  <a16:creationId xmlns:a16="http://schemas.microsoft.com/office/drawing/2014/main" id="{66B19BBC-A04A-465A-8C15-1E3F50AE8C86}"/>
                </a:ext>
              </a:extLst>
            </p:cNvPr>
            <p:cNvSpPr/>
            <p:nvPr/>
          </p:nvSpPr>
          <p:spPr>
            <a:xfrm>
              <a:off x="215771" y="3259754"/>
              <a:ext cx="2606040" cy="320141"/>
            </a:xfrm>
            <a:prstGeom prst="rect">
              <a:avLst/>
            </a:prstGeom>
            <a:solidFill>
              <a:srgbClr val="FFCC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i="1" spc="50" dirty="0">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7386162B-B6C7-4248-89D3-92DC98DF71A8}"/>
                </a:ext>
              </a:extLst>
            </p:cNvPr>
            <p:cNvGrpSpPr/>
            <p:nvPr/>
          </p:nvGrpSpPr>
          <p:grpSpPr>
            <a:xfrm>
              <a:off x="32747" y="3246762"/>
              <a:ext cx="2878717" cy="4581667"/>
              <a:chOff x="32747" y="3246762"/>
              <a:chExt cx="2878717" cy="4581667"/>
            </a:xfrm>
          </p:grpSpPr>
          <p:sp>
            <p:nvSpPr>
              <p:cNvPr id="43" name="TextBox 42">
                <a:extLst>
                  <a:ext uri="{FF2B5EF4-FFF2-40B4-BE49-F238E27FC236}">
                    <a16:creationId xmlns:a16="http://schemas.microsoft.com/office/drawing/2014/main" id="{2C7E1425-209F-4399-8844-A2C26C4C8241}"/>
                  </a:ext>
                </a:extLst>
              </p:cNvPr>
              <p:cNvSpPr txBox="1"/>
              <p:nvPr/>
            </p:nvSpPr>
            <p:spPr>
              <a:xfrm>
                <a:off x="32747" y="3246762"/>
                <a:ext cx="2825668" cy="287921"/>
              </a:xfrm>
              <a:prstGeom prst="rect">
                <a:avLst/>
              </a:prstGeom>
              <a:noFill/>
            </p:spPr>
            <p:txBody>
              <a:bodyPr wrap="square" rtlCol="0">
                <a:spAutoFit/>
              </a:bodyPr>
              <a:lstStyle/>
              <a:p>
                <a:pPr algn="ctr"/>
                <a:r>
                  <a:rPr lang="en-US" sz="1600" b="1" i="1" spc="50" dirty="0">
                    <a:latin typeface="Times New Roman" panose="02020603050405020304" pitchFamily="18" charset="0"/>
                    <a:cs typeface="Times New Roman" panose="02020603050405020304" pitchFamily="18" charset="0"/>
                  </a:rPr>
                  <a:t>Methods</a:t>
                </a:r>
              </a:p>
            </p:txBody>
          </p:sp>
          <p:sp>
            <p:nvSpPr>
              <p:cNvPr id="133" name="TextBox 132">
                <a:extLst>
                  <a:ext uri="{FF2B5EF4-FFF2-40B4-BE49-F238E27FC236}">
                    <a16:creationId xmlns:a16="http://schemas.microsoft.com/office/drawing/2014/main" id="{4DEDD55C-CD73-4395-B4E4-680B396A4C68}"/>
                  </a:ext>
                </a:extLst>
              </p:cNvPr>
              <p:cNvSpPr txBox="1"/>
              <p:nvPr/>
            </p:nvSpPr>
            <p:spPr>
              <a:xfrm>
                <a:off x="170545" y="3581112"/>
                <a:ext cx="2740919" cy="4247317"/>
              </a:xfrm>
              <a:prstGeom prst="rect">
                <a:avLst/>
              </a:prstGeom>
              <a:noFill/>
              <a:ln>
                <a:noFill/>
              </a:ln>
            </p:spPr>
            <p:txBody>
              <a:bodyPr wrap="square" rtlCol="0">
                <a:spAutoFit/>
              </a:bodyPr>
              <a:lstStyle/>
              <a:p>
                <a:pPr marL="171450" indent="-171450">
                  <a:buFont typeface="Arial" panose="020B0604020202020204" pitchFamily="34" charset="0"/>
                  <a:buChar char="•"/>
                </a:pPr>
                <a:r>
                  <a:rPr lang="en-US" sz="900" b="1" u="sng" dirty="0">
                    <a:latin typeface="Monserrat"/>
                    <a:cs typeface="Times New Roman" panose="02020603050405020304" pitchFamily="18" charset="0"/>
                  </a:rPr>
                  <a:t>Coding Methods: </a:t>
                </a:r>
                <a:r>
                  <a:rPr lang="en-US" sz="900" dirty="0">
                    <a:latin typeface="Monserrat"/>
                    <a:cs typeface="Times New Roman" panose="02020603050405020304" pitchFamily="18" charset="0"/>
                  </a:rPr>
                  <a:t>I used tidyverse to pipe functions like mutate, filter, select, lapply, and others along side packages like stringr, pplyr, dplyr, magrittr, ggplot, ggpubr, ggh4x, geofacet, sf, sp, and tidycensus. My favorite package is magrittr because of the assignment pipe %&lt;&gt;%.</a:t>
                </a:r>
              </a:p>
              <a:p>
                <a:pPr marL="171450" indent="-171450">
                  <a:buFont typeface="Arial" panose="020B0604020202020204" pitchFamily="34" charset="0"/>
                  <a:buChar char="•"/>
                </a:pPr>
                <a:r>
                  <a:rPr lang="en-US" sz="900" b="1" u="sng" dirty="0">
                    <a:latin typeface="Monserrat"/>
                    <a:cs typeface="Times New Roman" panose="02020603050405020304" pitchFamily="18" charset="0"/>
                  </a:rPr>
                  <a:t>Data Wrangling: </a:t>
                </a:r>
                <a:r>
                  <a:rPr lang="en-US" sz="900" dirty="0">
                    <a:latin typeface="Monserrat"/>
                    <a:cs typeface="Times New Roman" panose="02020603050405020304" pitchFamily="18" charset="0"/>
                  </a:rPr>
                  <a:t>The CollegeScorecard dataset consist of 2,381 features, 3 id variables, and 6654 rows. I created an anonymous function that checks each column for missing values and then dropped all columns with zero entries. Observations that were missing their institutions name, proportion of Pell recipients in their student population, their longitude and latitude, and their state were dropped. This left a total of 952 variables and 6186 observations.</a:t>
                </a:r>
              </a:p>
              <a:p>
                <a:pPr marL="171450" indent="-171450">
                  <a:buFont typeface="Arial" panose="020B0604020202020204" pitchFamily="34" charset="0"/>
                  <a:buChar char="•"/>
                </a:pPr>
                <a:r>
                  <a:rPr lang="en-US" sz="900" b="1" u="sng" dirty="0">
                    <a:latin typeface="Monserrat"/>
                    <a:cs typeface="Times New Roman" panose="02020603050405020304" pitchFamily="18" charset="0"/>
                  </a:rPr>
                  <a:t>Checking for test validity: </a:t>
                </a:r>
                <a:r>
                  <a:rPr lang="en-US" sz="900" dirty="0">
                    <a:latin typeface="Monserrat"/>
                    <a:cs typeface="Times New Roman" panose="02020603050405020304" pitchFamily="18" charset="0"/>
                  </a:rPr>
                  <a:t>The normality of the examined variables was visually checked with Q-Q plots and numerically verified with a Shapiro Wilk test. Their variance was also examined with a ratio of mean </a:t>
                </a:r>
                <a:r>
                  <a:rPr lang="en-US" sz="900" b="0" i="0" dirty="0">
                    <a:solidFill>
                      <a:srgbClr val="374151"/>
                    </a:solidFill>
                    <a:effectLst/>
                    <a:latin typeface="Studio-Feixen-Sans"/>
                  </a:rPr>
                  <a:t>deviances test</a:t>
                </a:r>
                <a:r>
                  <a:rPr lang="en-US" sz="900" dirty="0">
                    <a:latin typeface="Monserrat"/>
                    <a:cs typeface="Times New Roman" panose="02020603050405020304" pitchFamily="18" charset="0"/>
                  </a:rPr>
                  <a:t>. </a:t>
                </a:r>
              </a:p>
              <a:p>
                <a:pPr marL="171450" indent="-171450">
                  <a:buFont typeface="Arial" panose="020B0604020202020204" pitchFamily="34" charset="0"/>
                  <a:buChar char="•"/>
                </a:pPr>
                <a:r>
                  <a:rPr lang="en-US" sz="900" b="1" u="sng" dirty="0">
                    <a:latin typeface="Monserrat"/>
                    <a:cs typeface="Times New Roman" panose="02020603050405020304" pitchFamily="18" charset="0"/>
                  </a:rPr>
                  <a:t>Parametric and Nonparametric tests: </a:t>
                </a:r>
                <a:r>
                  <a:rPr lang="en-US" sz="900" dirty="0">
                    <a:latin typeface="Monserrat"/>
                    <a:cs typeface="Times New Roman" panose="02020603050405020304" pitchFamily="18" charset="0"/>
                  </a:rPr>
                  <a:t>The binomial test, permutation chi-square test, two-sample and k-sample permutation tests on the median, and Analysis of Variances were used.</a:t>
                </a:r>
              </a:p>
              <a:p>
                <a:pPr marL="171450" indent="-171450">
                  <a:buFont typeface="Arial" panose="020B0604020202020204" pitchFamily="34" charset="0"/>
                  <a:buChar char="•"/>
                </a:pPr>
                <a:r>
                  <a:rPr lang="en-US" sz="900" b="1" u="sng" dirty="0">
                    <a:latin typeface="Monserrat"/>
                    <a:cs typeface="Times New Roman" panose="02020603050405020304" pitchFamily="18" charset="0"/>
                  </a:rPr>
                  <a:t>Spatial Analysis: </a:t>
                </a:r>
                <a:r>
                  <a:rPr lang="en-US" sz="900" dirty="0">
                    <a:latin typeface="Monserrat"/>
                    <a:cs typeface="Times New Roman" panose="02020603050405020304" pitchFamily="18" charset="0"/>
                  </a:rPr>
                  <a:t>The census shapefiles and data from the packages tigris and tidycensus were used to create maps of the schools.</a:t>
                </a:r>
                <a:endParaRPr lang="en-US" sz="900" b="1" u="sng" dirty="0">
                  <a:latin typeface="Monserrat"/>
                  <a:cs typeface="Times New Roman" panose="02020603050405020304" pitchFamily="18" charset="0"/>
                </a:endParaRPr>
              </a:p>
              <a:p>
                <a:pPr marL="171450" indent="-171450">
                  <a:buFont typeface="Arial" panose="020B0604020202020204" pitchFamily="34" charset="0"/>
                  <a:buChar char="•"/>
                </a:pPr>
                <a:endParaRPr lang="en-US" sz="900" b="1" u="sng" dirty="0">
                  <a:latin typeface="Monserrat"/>
                  <a:cs typeface="Times New Roman" panose="02020603050405020304" pitchFamily="18" charset="0"/>
                </a:endParaRPr>
              </a:p>
              <a:p>
                <a:pPr marL="171450" indent="-171450">
                  <a:buFont typeface="Arial" panose="020B0604020202020204" pitchFamily="34" charset="0"/>
                  <a:buChar char="•"/>
                </a:pPr>
                <a:endParaRPr lang="en-US" sz="900" dirty="0">
                  <a:latin typeface="Times New Roman" panose="02020603050405020304" pitchFamily="18" charset="0"/>
                  <a:cs typeface="Times New Roman" panose="02020603050405020304" pitchFamily="18" charset="0"/>
                </a:endParaRPr>
              </a:p>
            </p:txBody>
          </p:sp>
        </p:grpSp>
      </p:grpSp>
      <p:sp>
        <p:nvSpPr>
          <p:cNvPr id="137" name="Rectangle 136">
            <a:extLst>
              <a:ext uri="{FF2B5EF4-FFF2-40B4-BE49-F238E27FC236}">
                <a16:creationId xmlns:a16="http://schemas.microsoft.com/office/drawing/2014/main" id="{1C4C3EE4-60D6-448C-85D5-0D4F2DB58FA0}"/>
              </a:ext>
            </a:extLst>
          </p:cNvPr>
          <p:cNvSpPr/>
          <p:nvPr/>
        </p:nvSpPr>
        <p:spPr>
          <a:xfrm>
            <a:off x="2677059" y="1142605"/>
            <a:ext cx="9494211" cy="3183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6A009D6B-1368-4F58-AE55-258F7A2E5398}"/>
              </a:ext>
            </a:extLst>
          </p:cNvPr>
          <p:cNvCxnSpPr>
            <a:cxnSpLocks/>
          </p:cNvCxnSpPr>
          <p:nvPr/>
        </p:nvCxnSpPr>
        <p:spPr>
          <a:xfrm>
            <a:off x="-364552" y="3458888"/>
            <a:ext cx="12188952"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1EDA697-49C0-41B4-8DFD-4C43FE1E36ED}"/>
              </a:ext>
            </a:extLst>
          </p:cNvPr>
          <p:cNvCxnSpPr>
            <a:cxnSpLocks/>
          </p:cNvCxnSpPr>
          <p:nvPr/>
        </p:nvCxnSpPr>
        <p:spPr>
          <a:xfrm>
            <a:off x="7691313" y="1157743"/>
            <a:ext cx="4059936"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16F42DB-2595-490C-927F-027FB24202D5}"/>
              </a:ext>
            </a:extLst>
          </p:cNvPr>
          <p:cNvCxnSpPr>
            <a:cxnSpLocks/>
          </p:cNvCxnSpPr>
          <p:nvPr/>
        </p:nvCxnSpPr>
        <p:spPr>
          <a:xfrm>
            <a:off x="3625281" y="1016015"/>
            <a:ext cx="4059936"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BB2FC1-0890-4BE5-AEA4-7A4F6D5CF2C8}"/>
              </a:ext>
            </a:extLst>
          </p:cNvPr>
          <p:cNvCxnSpPr>
            <a:cxnSpLocks/>
          </p:cNvCxnSpPr>
          <p:nvPr/>
        </p:nvCxnSpPr>
        <p:spPr>
          <a:xfrm>
            <a:off x="5655249" y="48197"/>
            <a:ext cx="0" cy="685800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467F926-7018-414D-A648-E6607D7472F0}"/>
              </a:ext>
            </a:extLst>
          </p:cNvPr>
          <p:cNvCxnSpPr>
            <a:cxnSpLocks/>
          </p:cNvCxnSpPr>
          <p:nvPr/>
        </p:nvCxnSpPr>
        <p:spPr>
          <a:xfrm>
            <a:off x="5661345" y="1157743"/>
            <a:ext cx="2029968"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271BBA0-38BD-4287-B5CF-5B793284CF56}"/>
              </a:ext>
            </a:extLst>
          </p:cNvPr>
          <p:cNvCxnSpPr>
            <a:cxnSpLocks/>
          </p:cNvCxnSpPr>
          <p:nvPr/>
        </p:nvCxnSpPr>
        <p:spPr>
          <a:xfrm>
            <a:off x="7685217" y="1210080"/>
            <a:ext cx="4059936"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803A3DD-94EB-45A5-90AA-8C1BCB0FD045}"/>
              </a:ext>
            </a:extLst>
          </p:cNvPr>
          <p:cNvCxnSpPr>
            <a:cxnSpLocks/>
          </p:cNvCxnSpPr>
          <p:nvPr/>
        </p:nvCxnSpPr>
        <p:spPr>
          <a:xfrm>
            <a:off x="-440751" y="1259887"/>
            <a:ext cx="170793"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7EDD7CC-5AB0-47BE-B065-D2FFEDB928C0}"/>
              </a:ext>
            </a:extLst>
          </p:cNvPr>
          <p:cNvCxnSpPr>
            <a:cxnSpLocks/>
          </p:cNvCxnSpPr>
          <p:nvPr/>
        </p:nvCxnSpPr>
        <p:spPr>
          <a:xfrm>
            <a:off x="11579029" y="1259887"/>
            <a:ext cx="170793"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4C1E879-2A96-474B-8029-665E9635DE32}"/>
              </a:ext>
            </a:extLst>
          </p:cNvPr>
          <p:cNvCxnSpPr>
            <a:cxnSpLocks/>
          </p:cNvCxnSpPr>
          <p:nvPr/>
        </p:nvCxnSpPr>
        <p:spPr>
          <a:xfrm>
            <a:off x="-440751" y="1199647"/>
            <a:ext cx="4059936"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E8DE5C2-3A81-426C-837D-D229BCF01272}"/>
              </a:ext>
            </a:extLst>
          </p:cNvPr>
          <p:cNvCxnSpPr>
            <a:cxnSpLocks/>
          </p:cNvCxnSpPr>
          <p:nvPr/>
        </p:nvCxnSpPr>
        <p:spPr>
          <a:xfrm>
            <a:off x="1589217" y="1148948"/>
            <a:ext cx="4059936"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D89C0A6-6711-49E3-96D9-08FA9D58EA41}"/>
              </a:ext>
            </a:extLst>
          </p:cNvPr>
          <p:cNvCxnSpPr>
            <a:cxnSpLocks/>
          </p:cNvCxnSpPr>
          <p:nvPr/>
        </p:nvCxnSpPr>
        <p:spPr>
          <a:xfrm>
            <a:off x="-440751" y="1148948"/>
            <a:ext cx="2029968" cy="0"/>
          </a:xfrm>
          <a:prstGeom prst="line">
            <a:avLst/>
          </a:prstGeom>
          <a:ln>
            <a:solidFill>
              <a:schemeClr val="accent1">
                <a:alpha val="2000"/>
              </a:schemeClr>
            </a:solidFill>
          </a:ln>
        </p:spPr>
        <p:style>
          <a:lnRef idx="1">
            <a:schemeClr val="accent1"/>
          </a:lnRef>
          <a:fillRef idx="0">
            <a:schemeClr val="accent1"/>
          </a:fillRef>
          <a:effectRef idx="0">
            <a:schemeClr val="accent1"/>
          </a:effectRef>
          <a:fontRef idx="minor">
            <a:schemeClr val="tx1"/>
          </a:fontRef>
        </p:style>
      </p:cxnSp>
      <p:pic>
        <p:nvPicPr>
          <p:cNvPr id="80" name="Picture 79" descr="Logo&#10;&#10;Description automatically generated">
            <a:extLst>
              <a:ext uri="{FF2B5EF4-FFF2-40B4-BE49-F238E27FC236}">
                <a16:creationId xmlns:a16="http://schemas.microsoft.com/office/drawing/2014/main" id="{074ABAE9-FD17-4B0C-B73A-83FB55892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4089" y="6563550"/>
            <a:ext cx="197664" cy="197664"/>
          </a:xfrm>
          <a:prstGeom prst="rect">
            <a:avLst/>
          </a:prstGeom>
        </p:spPr>
      </p:pic>
      <p:pic>
        <p:nvPicPr>
          <p:cNvPr id="81" name="Picture 80" descr="Icon&#10;&#10;Description automatically generated">
            <a:extLst>
              <a:ext uri="{FF2B5EF4-FFF2-40B4-BE49-F238E27FC236}">
                <a16:creationId xmlns:a16="http://schemas.microsoft.com/office/drawing/2014/main" id="{DAF31DA9-64D8-49D2-813E-406C0C4928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28807" y="6194259"/>
            <a:ext cx="345677" cy="277236"/>
          </a:xfrm>
          <a:prstGeom prst="rect">
            <a:avLst/>
          </a:prstGeom>
        </p:spPr>
      </p:pic>
      <p:pic>
        <p:nvPicPr>
          <p:cNvPr id="67" name="Picture 66">
            <a:extLst>
              <a:ext uri="{FF2B5EF4-FFF2-40B4-BE49-F238E27FC236}">
                <a16:creationId xmlns:a16="http://schemas.microsoft.com/office/drawing/2014/main" id="{ED93AE68-969C-4945-8FB2-7C56365C630B}"/>
              </a:ext>
            </a:extLst>
          </p:cNvPr>
          <p:cNvPicPr>
            <a:picLocks noChangeAspect="1"/>
          </p:cNvPicPr>
          <p:nvPr/>
        </p:nvPicPr>
        <p:blipFill>
          <a:blip r:embed="rId7"/>
          <a:stretch>
            <a:fillRect/>
          </a:stretch>
        </p:blipFill>
        <p:spPr>
          <a:xfrm>
            <a:off x="10952194" y="78832"/>
            <a:ext cx="320040" cy="247987"/>
          </a:xfrm>
          <a:prstGeom prst="rect">
            <a:avLst/>
          </a:prstGeom>
        </p:spPr>
      </p:pic>
      <p:pic>
        <p:nvPicPr>
          <p:cNvPr id="83" name="Picture 82">
            <a:extLst>
              <a:ext uri="{FF2B5EF4-FFF2-40B4-BE49-F238E27FC236}">
                <a16:creationId xmlns:a16="http://schemas.microsoft.com/office/drawing/2014/main" id="{8EEDBA13-80F5-459B-868F-954F0187F109}"/>
              </a:ext>
            </a:extLst>
          </p:cNvPr>
          <p:cNvPicPr>
            <a:picLocks noChangeAspect="1"/>
          </p:cNvPicPr>
          <p:nvPr/>
        </p:nvPicPr>
        <p:blipFill>
          <a:blip r:embed="rId8"/>
          <a:stretch>
            <a:fillRect/>
          </a:stretch>
        </p:blipFill>
        <p:spPr>
          <a:xfrm>
            <a:off x="6617924" y="5391783"/>
            <a:ext cx="2743200" cy="1360182"/>
          </a:xfrm>
          <a:prstGeom prst="rect">
            <a:avLst/>
          </a:prstGeom>
        </p:spPr>
      </p:pic>
      <p:pic>
        <p:nvPicPr>
          <p:cNvPr id="90" name="Picture 89">
            <a:extLst>
              <a:ext uri="{FF2B5EF4-FFF2-40B4-BE49-F238E27FC236}">
                <a16:creationId xmlns:a16="http://schemas.microsoft.com/office/drawing/2014/main" id="{E2897483-E09C-4D01-B2C0-C3688E3DE088}"/>
              </a:ext>
            </a:extLst>
          </p:cNvPr>
          <p:cNvPicPr>
            <a:picLocks noChangeAspect="1"/>
          </p:cNvPicPr>
          <p:nvPr/>
        </p:nvPicPr>
        <p:blipFill>
          <a:blip r:embed="rId9"/>
          <a:stretch>
            <a:fillRect/>
          </a:stretch>
        </p:blipFill>
        <p:spPr>
          <a:xfrm>
            <a:off x="13558030" y="2286000"/>
            <a:ext cx="2166337" cy="2286000"/>
          </a:xfrm>
          <a:prstGeom prst="rect">
            <a:avLst/>
          </a:prstGeom>
        </p:spPr>
      </p:pic>
      <p:pic>
        <p:nvPicPr>
          <p:cNvPr id="92" name="Picture 91" descr="A picture containing graphical user interface&#10;&#10;Description automatically generated">
            <a:extLst>
              <a:ext uri="{FF2B5EF4-FFF2-40B4-BE49-F238E27FC236}">
                <a16:creationId xmlns:a16="http://schemas.microsoft.com/office/drawing/2014/main" id="{4554EA74-172C-417A-A1B4-40E912B07925}"/>
              </a:ext>
            </a:extLst>
          </p:cNvPr>
          <p:cNvPicPr>
            <a:picLocks noChangeAspect="1"/>
          </p:cNvPicPr>
          <p:nvPr/>
        </p:nvPicPr>
        <p:blipFill rotWithShape="1">
          <a:blip r:embed="rId10">
            <a:extLst>
              <a:ext uri="{28A0092B-C50C-407E-A947-70E740481C1C}">
                <a14:useLocalDpi xmlns:a14="http://schemas.microsoft.com/office/drawing/2010/main" val="0"/>
              </a:ext>
            </a:extLst>
          </a:blip>
          <a:srcRect l="5572" t="-1" r="5525" b="-1515"/>
          <a:stretch/>
        </p:blipFill>
        <p:spPr>
          <a:xfrm>
            <a:off x="2739116" y="1085087"/>
            <a:ext cx="6400800" cy="3083444"/>
          </a:xfrm>
          <a:prstGeom prst="rect">
            <a:avLst/>
          </a:prstGeom>
        </p:spPr>
      </p:pic>
      <p:pic>
        <p:nvPicPr>
          <p:cNvPr id="93" name="Picture 92">
            <a:extLst>
              <a:ext uri="{FF2B5EF4-FFF2-40B4-BE49-F238E27FC236}">
                <a16:creationId xmlns:a16="http://schemas.microsoft.com/office/drawing/2014/main" id="{DD755D35-E504-4F4E-8946-E5D84FA16E1D}"/>
              </a:ext>
            </a:extLst>
          </p:cNvPr>
          <p:cNvPicPr>
            <a:picLocks noChangeAspect="1"/>
          </p:cNvPicPr>
          <p:nvPr/>
        </p:nvPicPr>
        <p:blipFill>
          <a:blip r:embed="rId11"/>
          <a:stretch>
            <a:fillRect/>
          </a:stretch>
        </p:blipFill>
        <p:spPr>
          <a:xfrm>
            <a:off x="9455903" y="2797848"/>
            <a:ext cx="2514600" cy="1652712"/>
          </a:xfrm>
          <a:prstGeom prst="rect">
            <a:avLst/>
          </a:prstGeom>
        </p:spPr>
      </p:pic>
      <p:pic>
        <p:nvPicPr>
          <p:cNvPr id="95" name="Picture 94" descr="Chart, histogram&#10;&#10;Description automatically generated">
            <a:extLst>
              <a:ext uri="{FF2B5EF4-FFF2-40B4-BE49-F238E27FC236}">
                <a16:creationId xmlns:a16="http://schemas.microsoft.com/office/drawing/2014/main" id="{3E89A0AA-17B9-4EBC-B2E5-FFDC56E36E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98803" y="4496587"/>
            <a:ext cx="1828800" cy="1464398"/>
          </a:xfrm>
          <a:prstGeom prst="rect">
            <a:avLst/>
          </a:prstGeom>
        </p:spPr>
      </p:pic>
      <p:pic>
        <p:nvPicPr>
          <p:cNvPr id="102" name="Picture 101">
            <a:extLst>
              <a:ext uri="{FF2B5EF4-FFF2-40B4-BE49-F238E27FC236}">
                <a16:creationId xmlns:a16="http://schemas.microsoft.com/office/drawing/2014/main" id="{9B6337FF-217A-4876-A4ED-BC7FF3649737}"/>
              </a:ext>
            </a:extLst>
          </p:cNvPr>
          <p:cNvPicPr>
            <a:picLocks noChangeAspect="1"/>
          </p:cNvPicPr>
          <p:nvPr/>
        </p:nvPicPr>
        <p:blipFill>
          <a:blip r:embed="rId13"/>
          <a:stretch>
            <a:fillRect/>
          </a:stretch>
        </p:blipFill>
        <p:spPr>
          <a:xfrm>
            <a:off x="3352800" y="5391783"/>
            <a:ext cx="2743200" cy="1316101"/>
          </a:xfrm>
          <a:prstGeom prst="rect">
            <a:avLst/>
          </a:prstGeom>
        </p:spPr>
      </p:pic>
    </p:spTree>
    <p:extLst>
      <p:ext uri="{BB962C8B-B14F-4D97-AF65-F5344CB8AC3E}">
        <p14:creationId xmlns:p14="http://schemas.microsoft.com/office/powerpoint/2010/main" val="1201593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146B7F0-1381-4BFA-A0F1-BE9AA294750A}"/>
              </a:ext>
            </a:extLst>
          </p:cNvPr>
          <p:cNvSpPr txBox="1"/>
          <p:nvPr/>
        </p:nvSpPr>
        <p:spPr>
          <a:xfrm>
            <a:off x="4298156" y="4126365"/>
            <a:ext cx="2333625" cy="369332"/>
          </a:xfrm>
          <a:prstGeom prst="rect">
            <a:avLst/>
          </a:prstGeom>
          <a:noFill/>
        </p:spPr>
        <p:txBody>
          <a:bodyPr wrap="square" rtlCol="0">
            <a:spAutoFit/>
          </a:bodyPr>
          <a:lstStyle/>
          <a:p>
            <a:r>
              <a:rPr lang="en-US" dirty="0"/>
              <a:t>Majority Pell:</a:t>
            </a:r>
          </a:p>
        </p:txBody>
      </p:sp>
      <p:sp>
        <p:nvSpPr>
          <p:cNvPr id="16" name="TextBox 15">
            <a:extLst>
              <a:ext uri="{FF2B5EF4-FFF2-40B4-BE49-F238E27FC236}">
                <a16:creationId xmlns:a16="http://schemas.microsoft.com/office/drawing/2014/main" id="{2294E76E-AF69-4A3B-A2FB-A3FCCA2E8B7B}"/>
              </a:ext>
            </a:extLst>
          </p:cNvPr>
          <p:cNvSpPr txBox="1"/>
          <p:nvPr/>
        </p:nvSpPr>
        <p:spPr>
          <a:xfrm>
            <a:off x="4298156" y="2122806"/>
            <a:ext cx="2333625" cy="369332"/>
          </a:xfrm>
          <a:prstGeom prst="rect">
            <a:avLst/>
          </a:prstGeom>
          <a:noFill/>
        </p:spPr>
        <p:txBody>
          <a:bodyPr wrap="square" rtlCol="0">
            <a:spAutoFit/>
          </a:bodyPr>
          <a:lstStyle/>
          <a:p>
            <a:r>
              <a:rPr lang="en-US" dirty="0"/>
              <a:t>Minority Pell:</a:t>
            </a:r>
          </a:p>
        </p:txBody>
      </p:sp>
      <p:grpSp>
        <p:nvGrpSpPr>
          <p:cNvPr id="21" name="Group 20">
            <a:extLst>
              <a:ext uri="{FF2B5EF4-FFF2-40B4-BE49-F238E27FC236}">
                <a16:creationId xmlns:a16="http://schemas.microsoft.com/office/drawing/2014/main" id="{411C8ACA-ADC5-49EE-A21B-B0BAC5ADA63A}"/>
              </a:ext>
            </a:extLst>
          </p:cNvPr>
          <p:cNvGrpSpPr/>
          <p:nvPr/>
        </p:nvGrpSpPr>
        <p:grpSpPr>
          <a:xfrm>
            <a:off x="9525" y="2943225"/>
            <a:ext cx="3319463" cy="1228725"/>
            <a:chOff x="295275" y="1332134"/>
            <a:chExt cx="3319463" cy="1228725"/>
          </a:xfrm>
        </p:grpSpPr>
        <p:sp>
          <p:nvSpPr>
            <p:cNvPr id="10" name="TextBox 9">
              <a:extLst>
                <a:ext uri="{FF2B5EF4-FFF2-40B4-BE49-F238E27FC236}">
                  <a16:creationId xmlns:a16="http://schemas.microsoft.com/office/drawing/2014/main" id="{F27998B7-AB7A-48C7-9084-555B23446504}"/>
                </a:ext>
              </a:extLst>
            </p:cNvPr>
            <p:cNvSpPr txBox="1"/>
            <p:nvPr/>
          </p:nvSpPr>
          <p:spPr>
            <a:xfrm>
              <a:off x="295275" y="1541262"/>
              <a:ext cx="1600200" cy="923330"/>
            </a:xfrm>
            <a:prstGeom prst="rect">
              <a:avLst/>
            </a:prstGeom>
            <a:noFill/>
          </p:spPr>
          <p:txBody>
            <a:bodyPr wrap="square" rtlCol="0">
              <a:spAutoFit/>
            </a:bodyPr>
            <a:lstStyle/>
            <a:p>
              <a:pPr algn="ctr"/>
              <a:r>
                <a:rPr lang="en-US" dirty="0"/>
                <a:t>Minority (0)</a:t>
              </a:r>
            </a:p>
            <a:p>
              <a:pPr algn="ctr"/>
              <a:r>
                <a:rPr lang="en-US" dirty="0"/>
                <a:t>Vs</a:t>
              </a:r>
            </a:p>
            <a:p>
              <a:pPr algn="ctr"/>
              <a:r>
                <a:rPr lang="en-US" dirty="0"/>
                <a:t>Majority (1)</a:t>
              </a:r>
            </a:p>
          </p:txBody>
        </p:sp>
        <p:pic>
          <p:nvPicPr>
            <p:cNvPr id="20" name="Picture 19" descr="Table, calendar&#10;&#10;Description automatically generated">
              <a:extLst>
                <a:ext uri="{FF2B5EF4-FFF2-40B4-BE49-F238E27FC236}">
                  <a16:creationId xmlns:a16="http://schemas.microsoft.com/office/drawing/2014/main" id="{D28ACFF2-E3EB-4DE3-B2A0-D7BEFA9EA1B3}"/>
                </a:ext>
              </a:extLst>
            </p:cNvPr>
            <p:cNvPicPr>
              <a:picLocks noChangeAspect="1"/>
            </p:cNvPicPr>
            <p:nvPr/>
          </p:nvPicPr>
          <p:blipFill rotWithShape="1">
            <a:blip r:embed="rId2">
              <a:extLst>
                <a:ext uri="{28A0092B-C50C-407E-A947-70E740481C1C}">
                  <a14:useLocalDpi xmlns:a14="http://schemas.microsoft.com/office/drawing/2010/main" val="0"/>
                </a:ext>
              </a:extLst>
            </a:blip>
            <a:srcRect l="36250" r="36875"/>
            <a:stretch/>
          </p:blipFill>
          <p:spPr>
            <a:xfrm rot="5400000">
              <a:off x="2035969" y="982090"/>
              <a:ext cx="1228725" cy="1928813"/>
            </a:xfrm>
            <a:prstGeom prst="rect">
              <a:avLst/>
            </a:prstGeom>
          </p:spPr>
        </p:pic>
      </p:grpSp>
      <p:pic>
        <p:nvPicPr>
          <p:cNvPr id="27" name="Picture 26" descr="Background pattern&#10;&#10;Description automatically generated">
            <a:extLst>
              <a:ext uri="{FF2B5EF4-FFF2-40B4-BE49-F238E27FC236}">
                <a16:creationId xmlns:a16="http://schemas.microsoft.com/office/drawing/2014/main" id="{849BB625-74F8-4D69-9438-2A22DCBEA708}"/>
              </a:ext>
            </a:extLst>
          </p:cNvPr>
          <p:cNvPicPr>
            <a:picLocks noChangeAspect="1"/>
          </p:cNvPicPr>
          <p:nvPr/>
        </p:nvPicPr>
        <p:blipFill rotWithShape="1">
          <a:blip r:embed="rId3">
            <a:extLst>
              <a:ext uri="{28A0092B-C50C-407E-A947-70E740481C1C}">
                <a14:useLocalDpi xmlns:a14="http://schemas.microsoft.com/office/drawing/2010/main" val="0"/>
              </a:ext>
            </a:extLst>
          </a:blip>
          <a:srcRect l="27083" r="27292"/>
          <a:stretch/>
        </p:blipFill>
        <p:spPr>
          <a:xfrm rot="5400000">
            <a:off x="4219576" y="4573697"/>
            <a:ext cx="2085975" cy="1928813"/>
          </a:xfrm>
          <a:prstGeom prst="rect">
            <a:avLst/>
          </a:prstGeom>
        </p:spPr>
      </p:pic>
      <p:pic>
        <p:nvPicPr>
          <p:cNvPr id="29" name="Picture 28" descr="Background pattern&#10;&#10;Description automatically generated">
            <a:extLst>
              <a:ext uri="{FF2B5EF4-FFF2-40B4-BE49-F238E27FC236}">
                <a16:creationId xmlns:a16="http://schemas.microsoft.com/office/drawing/2014/main" id="{D35D9A1B-D33C-46E5-A9E9-8A4620DED7D5}"/>
              </a:ext>
            </a:extLst>
          </p:cNvPr>
          <p:cNvPicPr>
            <a:picLocks noChangeAspect="1"/>
          </p:cNvPicPr>
          <p:nvPr/>
        </p:nvPicPr>
        <p:blipFill rotWithShape="1">
          <a:blip r:embed="rId4">
            <a:extLst>
              <a:ext uri="{28A0092B-C50C-407E-A947-70E740481C1C}">
                <a14:useLocalDpi xmlns:a14="http://schemas.microsoft.com/office/drawing/2010/main" val="0"/>
              </a:ext>
            </a:extLst>
          </a:blip>
          <a:srcRect l="26615" r="27135"/>
          <a:stretch/>
        </p:blipFill>
        <p:spPr>
          <a:xfrm rot="5400000">
            <a:off x="4205288" y="92868"/>
            <a:ext cx="2114550" cy="1928813"/>
          </a:xfrm>
          <a:prstGeom prst="rect">
            <a:avLst/>
          </a:prstGeom>
        </p:spPr>
      </p:pic>
      <p:sp>
        <p:nvSpPr>
          <p:cNvPr id="31" name="TextBox 30">
            <a:extLst>
              <a:ext uri="{FF2B5EF4-FFF2-40B4-BE49-F238E27FC236}">
                <a16:creationId xmlns:a16="http://schemas.microsoft.com/office/drawing/2014/main" id="{07D9E0D4-0971-4F05-BD95-1CE5552C5F7F}"/>
              </a:ext>
            </a:extLst>
          </p:cNvPr>
          <p:cNvSpPr txBox="1"/>
          <p:nvPr/>
        </p:nvSpPr>
        <p:spPr>
          <a:xfrm>
            <a:off x="3105148" y="615255"/>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sp>
        <p:nvSpPr>
          <p:cNvPr id="32" name="TextBox 31">
            <a:extLst>
              <a:ext uri="{FF2B5EF4-FFF2-40B4-BE49-F238E27FC236}">
                <a16:creationId xmlns:a16="http://schemas.microsoft.com/office/drawing/2014/main" id="{CDEDA105-E591-43B4-A448-73C9571DC4A2}"/>
              </a:ext>
            </a:extLst>
          </p:cNvPr>
          <p:cNvSpPr txBox="1"/>
          <p:nvPr/>
        </p:nvSpPr>
        <p:spPr>
          <a:xfrm>
            <a:off x="2974178" y="4983525"/>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cxnSp>
        <p:nvCxnSpPr>
          <p:cNvPr id="34" name="Straight Connector 33">
            <a:extLst>
              <a:ext uri="{FF2B5EF4-FFF2-40B4-BE49-F238E27FC236}">
                <a16:creationId xmlns:a16="http://schemas.microsoft.com/office/drawing/2014/main" id="{91DE5530-1D08-4C22-BA7C-F8BFE79F4E7C}"/>
              </a:ext>
            </a:extLst>
          </p:cNvPr>
          <p:cNvCxnSpPr/>
          <p:nvPr/>
        </p:nvCxnSpPr>
        <p:spPr>
          <a:xfrm>
            <a:off x="3693317" y="3429000"/>
            <a:ext cx="8212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7468A9B-037F-4D8E-A65D-D7DC961FBFCE}"/>
              </a:ext>
            </a:extLst>
          </p:cNvPr>
          <p:cNvCxnSpPr>
            <a:stCxn id="20" idx="1"/>
            <a:endCxn id="29" idx="2"/>
          </p:cNvCxnSpPr>
          <p:nvPr/>
        </p:nvCxnSpPr>
        <p:spPr>
          <a:xfrm flipV="1">
            <a:off x="2364581" y="1057275"/>
            <a:ext cx="1933576" cy="188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387DC99-00B6-47BD-A236-E21729E9A27F}"/>
              </a:ext>
            </a:extLst>
          </p:cNvPr>
          <p:cNvCxnSpPr>
            <a:stCxn id="20" idx="3"/>
            <a:endCxn id="27" idx="2"/>
          </p:cNvCxnSpPr>
          <p:nvPr/>
        </p:nvCxnSpPr>
        <p:spPr>
          <a:xfrm>
            <a:off x="2364581" y="4171950"/>
            <a:ext cx="1933576" cy="1366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D02C17-FE1B-4D1D-812A-19C7A8AFBA91}"/>
              </a:ext>
            </a:extLst>
          </p:cNvPr>
          <p:cNvSpPr txBox="1"/>
          <p:nvPr/>
        </p:nvSpPr>
        <p:spPr>
          <a:xfrm>
            <a:off x="8029528" y="1027946"/>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pic>
        <p:nvPicPr>
          <p:cNvPr id="57" name="Picture 56" descr="Calendar&#10;&#10;Description automatically generated">
            <a:extLst>
              <a:ext uri="{FF2B5EF4-FFF2-40B4-BE49-F238E27FC236}">
                <a16:creationId xmlns:a16="http://schemas.microsoft.com/office/drawing/2014/main" id="{8F30B2DB-2404-452D-9715-20B5E31B5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98731" y="4512509"/>
            <a:ext cx="3200400" cy="1350169"/>
          </a:xfrm>
          <a:prstGeom prst="rect">
            <a:avLst/>
          </a:prstGeom>
        </p:spPr>
      </p:pic>
      <p:pic>
        <p:nvPicPr>
          <p:cNvPr id="59" name="Picture 58" descr="Background pattern&#10;&#10;Description automatically generated with medium confidence">
            <a:extLst>
              <a:ext uri="{FF2B5EF4-FFF2-40B4-BE49-F238E27FC236}">
                <a16:creationId xmlns:a16="http://schemas.microsoft.com/office/drawing/2014/main" id="{FCA4E6B4-D6AA-4748-AEE2-0276A9E13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8758868" y="1038601"/>
            <a:ext cx="3200400" cy="1350169"/>
          </a:xfrm>
          <a:prstGeom prst="rect">
            <a:avLst/>
          </a:prstGeom>
        </p:spPr>
      </p:pic>
      <p:sp>
        <p:nvSpPr>
          <p:cNvPr id="62" name="TextBox 61">
            <a:extLst>
              <a:ext uri="{FF2B5EF4-FFF2-40B4-BE49-F238E27FC236}">
                <a16:creationId xmlns:a16="http://schemas.microsoft.com/office/drawing/2014/main" id="{FCDE2831-A727-4CBC-8EB3-C3AB7296B0D4}"/>
              </a:ext>
            </a:extLst>
          </p:cNvPr>
          <p:cNvSpPr txBox="1"/>
          <p:nvPr/>
        </p:nvSpPr>
        <p:spPr>
          <a:xfrm>
            <a:off x="8255867" y="4725928"/>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cxnSp>
        <p:nvCxnSpPr>
          <p:cNvPr id="63" name="Straight Arrow Connector 62">
            <a:extLst>
              <a:ext uri="{FF2B5EF4-FFF2-40B4-BE49-F238E27FC236}">
                <a16:creationId xmlns:a16="http://schemas.microsoft.com/office/drawing/2014/main" id="{0D049B86-6D0F-4070-803C-B875A9592E3C}"/>
              </a:ext>
            </a:extLst>
          </p:cNvPr>
          <p:cNvCxnSpPr>
            <a:cxnSpLocks/>
            <a:stCxn id="29" idx="0"/>
          </p:cNvCxnSpPr>
          <p:nvPr/>
        </p:nvCxnSpPr>
        <p:spPr>
          <a:xfrm flipV="1">
            <a:off x="6226970" y="967085"/>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7CAD7A5-1887-4434-B1B7-46F4C45BFD68}"/>
              </a:ext>
            </a:extLst>
          </p:cNvPr>
          <p:cNvCxnSpPr>
            <a:cxnSpLocks/>
            <a:stCxn id="29" idx="0"/>
          </p:cNvCxnSpPr>
          <p:nvPr/>
        </p:nvCxnSpPr>
        <p:spPr>
          <a:xfrm>
            <a:off x="6226970" y="1057275"/>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4BD8E04-EC7A-49CD-9E44-D5810403C1F8}"/>
              </a:ext>
            </a:extLst>
          </p:cNvPr>
          <p:cNvCxnSpPr>
            <a:cxnSpLocks/>
          </p:cNvCxnSpPr>
          <p:nvPr/>
        </p:nvCxnSpPr>
        <p:spPr>
          <a:xfrm flipV="1">
            <a:off x="6216810" y="4725928"/>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C6C3CF1-9F2D-4C27-A5C4-D9EC86CEB5E6}"/>
              </a:ext>
            </a:extLst>
          </p:cNvPr>
          <p:cNvCxnSpPr>
            <a:cxnSpLocks/>
          </p:cNvCxnSpPr>
          <p:nvPr/>
        </p:nvCxnSpPr>
        <p:spPr>
          <a:xfrm>
            <a:off x="6216810" y="4816118"/>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0DDBCD9B-8B87-4996-BA5A-CF18E2C3AEC1}"/>
              </a:ext>
            </a:extLst>
          </p:cNvPr>
          <p:cNvSpPr/>
          <p:nvPr/>
        </p:nvSpPr>
        <p:spPr>
          <a:xfrm>
            <a:off x="9683983" y="113485"/>
            <a:ext cx="1586381" cy="1606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785E3B40-9A09-47BD-B5E9-009102E232E9}"/>
              </a:ext>
            </a:extLst>
          </p:cNvPr>
          <p:cNvSpPr/>
          <p:nvPr/>
        </p:nvSpPr>
        <p:spPr>
          <a:xfrm>
            <a:off x="9694144" y="1713685"/>
            <a:ext cx="1586381" cy="1606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E95AB7E-61F2-4B80-BC14-10760F870540}"/>
              </a:ext>
            </a:extLst>
          </p:cNvPr>
          <p:cNvSpPr txBox="1"/>
          <p:nvPr/>
        </p:nvSpPr>
        <p:spPr>
          <a:xfrm>
            <a:off x="4298156" y="4116840"/>
            <a:ext cx="2333625" cy="369332"/>
          </a:xfrm>
          <a:prstGeom prst="rect">
            <a:avLst/>
          </a:prstGeom>
          <a:noFill/>
        </p:spPr>
        <p:txBody>
          <a:bodyPr wrap="square" rtlCol="0">
            <a:spAutoFit/>
          </a:bodyPr>
          <a:lstStyle/>
          <a:p>
            <a:r>
              <a:rPr lang="en-US" dirty="0"/>
              <a:t>Majority Pell:</a:t>
            </a:r>
          </a:p>
        </p:txBody>
      </p:sp>
      <p:sp>
        <p:nvSpPr>
          <p:cNvPr id="33" name="TextBox 32">
            <a:extLst>
              <a:ext uri="{FF2B5EF4-FFF2-40B4-BE49-F238E27FC236}">
                <a16:creationId xmlns:a16="http://schemas.microsoft.com/office/drawing/2014/main" id="{2721D833-6862-4AFD-9DEB-44817ADCDDB1}"/>
              </a:ext>
            </a:extLst>
          </p:cNvPr>
          <p:cNvSpPr txBox="1"/>
          <p:nvPr/>
        </p:nvSpPr>
        <p:spPr>
          <a:xfrm>
            <a:off x="4298156" y="2113281"/>
            <a:ext cx="2333625" cy="369332"/>
          </a:xfrm>
          <a:prstGeom prst="rect">
            <a:avLst/>
          </a:prstGeom>
          <a:noFill/>
        </p:spPr>
        <p:txBody>
          <a:bodyPr wrap="square" rtlCol="0">
            <a:spAutoFit/>
          </a:bodyPr>
          <a:lstStyle/>
          <a:p>
            <a:r>
              <a:rPr lang="en-US" dirty="0"/>
              <a:t>Minority Pell:</a:t>
            </a:r>
          </a:p>
        </p:txBody>
      </p:sp>
      <p:grpSp>
        <p:nvGrpSpPr>
          <p:cNvPr id="35" name="Group 34">
            <a:extLst>
              <a:ext uri="{FF2B5EF4-FFF2-40B4-BE49-F238E27FC236}">
                <a16:creationId xmlns:a16="http://schemas.microsoft.com/office/drawing/2014/main" id="{DAD8B77E-365E-4C76-A5E2-5667FEF3C066}"/>
              </a:ext>
            </a:extLst>
          </p:cNvPr>
          <p:cNvGrpSpPr/>
          <p:nvPr/>
        </p:nvGrpSpPr>
        <p:grpSpPr>
          <a:xfrm>
            <a:off x="9525" y="2933700"/>
            <a:ext cx="3319463" cy="1228725"/>
            <a:chOff x="295275" y="1332134"/>
            <a:chExt cx="3319463" cy="1228725"/>
          </a:xfrm>
        </p:grpSpPr>
        <p:sp>
          <p:nvSpPr>
            <p:cNvPr id="36" name="TextBox 35">
              <a:extLst>
                <a:ext uri="{FF2B5EF4-FFF2-40B4-BE49-F238E27FC236}">
                  <a16:creationId xmlns:a16="http://schemas.microsoft.com/office/drawing/2014/main" id="{31420E6C-C289-4399-8BD7-48C131D453FA}"/>
                </a:ext>
              </a:extLst>
            </p:cNvPr>
            <p:cNvSpPr txBox="1"/>
            <p:nvPr/>
          </p:nvSpPr>
          <p:spPr>
            <a:xfrm>
              <a:off x="295275" y="1541262"/>
              <a:ext cx="1600200" cy="923330"/>
            </a:xfrm>
            <a:prstGeom prst="rect">
              <a:avLst/>
            </a:prstGeom>
            <a:noFill/>
          </p:spPr>
          <p:txBody>
            <a:bodyPr wrap="square" rtlCol="0">
              <a:spAutoFit/>
            </a:bodyPr>
            <a:lstStyle/>
            <a:p>
              <a:pPr algn="ctr"/>
              <a:r>
                <a:rPr lang="en-US" dirty="0"/>
                <a:t>Minority (0)</a:t>
              </a:r>
            </a:p>
            <a:p>
              <a:pPr algn="ctr"/>
              <a:r>
                <a:rPr lang="en-US" dirty="0"/>
                <a:t>Vs</a:t>
              </a:r>
            </a:p>
            <a:p>
              <a:pPr algn="ctr"/>
              <a:r>
                <a:rPr lang="en-US" dirty="0"/>
                <a:t>Majority (1)</a:t>
              </a:r>
            </a:p>
          </p:txBody>
        </p:sp>
        <p:pic>
          <p:nvPicPr>
            <p:cNvPr id="37" name="Picture 36" descr="Table, calendar&#10;&#10;Description automatically generated">
              <a:extLst>
                <a:ext uri="{FF2B5EF4-FFF2-40B4-BE49-F238E27FC236}">
                  <a16:creationId xmlns:a16="http://schemas.microsoft.com/office/drawing/2014/main" id="{D957BD00-EC8D-40A5-8344-E2C66F5C3A14}"/>
                </a:ext>
              </a:extLst>
            </p:cNvPr>
            <p:cNvPicPr>
              <a:picLocks noChangeAspect="1"/>
            </p:cNvPicPr>
            <p:nvPr/>
          </p:nvPicPr>
          <p:blipFill rotWithShape="1">
            <a:blip r:embed="rId2">
              <a:extLst>
                <a:ext uri="{28A0092B-C50C-407E-A947-70E740481C1C}">
                  <a14:useLocalDpi xmlns:a14="http://schemas.microsoft.com/office/drawing/2010/main" val="0"/>
                </a:ext>
              </a:extLst>
            </a:blip>
            <a:srcRect l="36250" r="36875"/>
            <a:stretch/>
          </p:blipFill>
          <p:spPr>
            <a:xfrm rot="5400000">
              <a:off x="2035969" y="982090"/>
              <a:ext cx="1228725" cy="1928813"/>
            </a:xfrm>
            <a:prstGeom prst="rect">
              <a:avLst/>
            </a:prstGeom>
          </p:spPr>
        </p:pic>
      </p:grpSp>
      <p:pic>
        <p:nvPicPr>
          <p:cNvPr id="39" name="Picture 38" descr="Background pattern&#10;&#10;Description automatically generated">
            <a:extLst>
              <a:ext uri="{FF2B5EF4-FFF2-40B4-BE49-F238E27FC236}">
                <a16:creationId xmlns:a16="http://schemas.microsoft.com/office/drawing/2014/main" id="{64066D9E-94CC-4198-AC34-FFB972C1DE3A}"/>
              </a:ext>
            </a:extLst>
          </p:cNvPr>
          <p:cNvPicPr>
            <a:picLocks noChangeAspect="1"/>
          </p:cNvPicPr>
          <p:nvPr/>
        </p:nvPicPr>
        <p:blipFill rotWithShape="1">
          <a:blip r:embed="rId3">
            <a:extLst>
              <a:ext uri="{28A0092B-C50C-407E-A947-70E740481C1C}">
                <a14:useLocalDpi xmlns:a14="http://schemas.microsoft.com/office/drawing/2010/main" val="0"/>
              </a:ext>
            </a:extLst>
          </a:blip>
          <a:srcRect l="27083" r="27292"/>
          <a:stretch/>
        </p:blipFill>
        <p:spPr>
          <a:xfrm rot="5400000">
            <a:off x="4219576" y="4564172"/>
            <a:ext cx="2085975" cy="1928813"/>
          </a:xfrm>
          <a:prstGeom prst="rect">
            <a:avLst/>
          </a:prstGeom>
        </p:spPr>
      </p:pic>
      <p:sp>
        <p:nvSpPr>
          <p:cNvPr id="41" name="TextBox 40">
            <a:extLst>
              <a:ext uri="{FF2B5EF4-FFF2-40B4-BE49-F238E27FC236}">
                <a16:creationId xmlns:a16="http://schemas.microsoft.com/office/drawing/2014/main" id="{2B84442E-5469-4682-A07C-523273FA2D2C}"/>
              </a:ext>
            </a:extLst>
          </p:cNvPr>
          <p:cNvSpPr txBox="1"/>
          <p:nvPr/>
        </p:nvSpPr>
        <p:spPr>
          <a:xfrm>
            <a:off x="3105148" y="605730"/>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sp>
        <p:nvSpPr>
          <p:cNvPr id="42" name="TextBox 41">
            <a:extLst>
              <a:ext uri="{FF2B5EF4-FFF2-40B4-BE49-F238E27FC236}">
                <a16:creationId xmlns:a16="http://schemas.microsoft.com/office/drawing/2014/main" id="{537D8B1D-B26B-4E6E-AEDD-E7B2CB4F9EDE}"/>
              </a:ext>
            </a:extLst>
          </p:cNvPr>
          <p:cNvSpPr txBox="1"/>
          <p:nvPr/>
        </p:nvSpPr>
        <p:spPr>
          <a:xfrm>
            <a:off x="2974178" y="4974000"/>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cxnSp>
        <p:nvCxnSpPr>
          <p:cNvPr id="43" name="Straight Arrow Connector 42">
            <a:extLst>
              <a:ext uri="{FF2B5EF4-FFF2-40B4-BE49-F238E27FC236}">
                <a16:creationId xmlns:a16="http://schemas.microsoft.com/office/drawing/2014/main" id="{0EAEF1E4-D2E8-49A4-857E-E42FFFDE0039}"/>
              </a:ext>
            </a:extLst>
          </p:cNvPr>
          <p:cNvCxnSpPr>
            <a:stCxn id="37" idx="1"/>
          </p:cNvCxnSpPr>
          <p:nvPr/>
        </p:nvCxnSpPr>
        <p:spPr>
          <a:xfrm flipV="1">
            <a:off x="2364581" y="1047750"/>
            <a:ext cx="1933576" cy="188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95718AA-51D1-4665-8B7A-85F1AF2B81E4}"/>
              </a:ext>
            </a:extLst>
          </p:cNvPr>
          <p:cNvCxnSpPr>
            <a:stCxn id="37" idx="3"/>
            <a:endCxn id="39" idx="2"/>
          </p:cNvCxnSpPr>
          <p:nvPr/>
        </p:nvCxnSpPr>
        <p:spPr>
          <a:xfrm>
            <a:off x="2364581" y="4162425"/>
            <a:ext cx="1933576" cy="1366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1789D13-A06E-415F-AD69-DDCDCF40420D}"/>
              </a:ext>
            </a:extLst>
          </p:cNvPr>
          <p:cNvSpPr txBox="1"/>
          <p:nvPr/>
        </p:nvSpPr>
        <p:spPr>
          <a:xfrm>
            <a:off x="8029528" y="1018421"/>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sp>
        <p:nvSpPr>
          <p:cNvPr id="46" name="TextBox 45">
            <a:extLst>
              <a:ext uri="{FF2B5EF4-FFF2-40B4-BE49-F238E27FC236}">
                <a16:creationId xmlns:a16="http://schemas.microsoft.com/office/drawing/2014/main" id="{704DDBE4-F34B-40AA-AE60-C2147A1A0EAE}"/>
              </a:ext>
            </a:extLst>
          </p:cNvPr>
          <p:cNvSpPr txBox="1"/>
          <p:nvPr/>
        </p:nvSpPr>
        <p:spPr>
          <a:xfrm>
            <a:off x="8255867" y="4716403"/>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cxnSp>
        <p:nvCxnSpPr>
          <p:cNvPr id="47" name="Straight Arrow Connector 46">
            <a:extLst>
              <a:ext uri="{FF2B5EF4-FFF2-40B4-BE49-F238E27FC236}">
                <a16:creationId xmlns:a16="http://schemas.microsoft.com/office/drawing/2014/main" id="{D1F2196B-2EF1-403F-A6F0-75C7D4ABAF23}"/>
              </a:ext>
            </a:extLst>
          </p:cNvPr>
          <p:cNvCxnSpPr>
            <a:cxnSpLocks/>
          </p:cNvCxnSpPr>
          <p:nvPr/>
        </p:nvCxnSpPr>
        <p:spPr>
          <a:xfrm flipV="1">
            <a:off x="6226970" y="957560"/>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818220E-3F53-481E-92E3-9E31F1865931}"/>
              </a:ext>
            </a:extLst>
          </p:cNvPr>
          <p:cNvCxnSpPr>
            <a:cxnSpLocks/>
          </p:cNvCxnSpPr>
          <p:nvPr/>
        </p:nvCxnSpPr>
        <p:spPr>
          <a:xfrm>
            <a:off x="6226970" y="1047750"/>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DADDF11-8631-4778-B7D9-DC1499FADF70}"/>
              </a:ext>
            </a:extLst>
          </p:cNvPr>
          <p:cNvCxnSpPr>
            <a:cxnSpLocks/>
          </p:cNvCxnSpPr>
          <p:nvPr/>
        </p:nvCxnSpPr>
        <p:spPr>
          <a:xfrm flipV="1">
            <a:off x="6216810" y="4716403"/>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0857096-59EE-43D9-99EA-919551B9B512}"/>
              </a:ext>
            </a:extLst>
          </p:cNvPr>
          <p:cNvCxnSpPr>
            <a:cxnSpLocks/>
          </p:cNvCxnSpPr>
          <p:nvPr/>
        </p:nvCxnSpPr>
        <p:spPr>
          <a:xfrm>
            <a:off x="6216810" y="4806593"/>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B685C8C1-1B39-4E49-BFDD-473D26D439DC}"/>
              </a:ext>
            </a:extLst>
          </p:cNvPr>
          <p:cNvSpPr/>
          <p:nvPr/>
        </p:nvSpPr>
        <p:spPr>
          <a:xfrm>
            <a:off x="9694144" y="1704160"/>
            <a:ext cx="1586381" cy="160607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702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SU Logo">
            <a:extLst>
              <a:ext uri="{FF2B5EF4-FFF2-40B4-BE49-F238E27FC236}">
                <a16:creationId xmlns:a16="http://schemas.microsoft.com/office/drawing/2014/main" id="{21E20CFF-8FA7-43C4-A7E8-D2CF594C9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61" t="-3160" r="1807" b="3160"/>
          <a:stretch/>
        </p:blipFill>
        <p:spPr bwMode="auto">
          <a:xfrm>
            <a:off x="10245012" y="6033364"/>
            <a:ext cx="1835015" cy="1041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4A9EB5-71F6-42D6-98DA-CE55D1B07342}"/>
              </a:ext>
            </a:extLst>
          </p:cNvPr>
          <p:cNvSpPr txBox="1"/>
          <p:nvPr/>
        </p:nvSpPr>
        <p:spPr>
          <a:xfrm>
            <a:off x="7068413" y="278931"/>
            <a:ext cx="61146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Pell Grant vs 2-year Default Rate</a:t>
            </a:r>
          </a:p>
        </p:txBody>
      </p:sp>
      <p:cxnSp>
        <p:nvCxnSpPr>
          <p:cNvPr id="6" name="Straight Connector 5">
            <a:extLst>
              <a:ext uri="{FF2B5EF4-FFF2-40B4-BE49-F238E27FC236}">
                <a16:creationId xmlns:a16="http://schemas.microsoft.com/office/drawing/2014/main" id="{D637A0AA-5496-43E5-BCF4-3B96A349D602}"/>
              </a:ext>
            </a:extLst>
          </p:cNvPr>
          <p:cNvCxnSpPr>
            <a:cxnSpLocks/>
          </p:cNvCxnSpPr>
          <p:nvPr/>
        </p:nvCxnSpPr>
        <p:spPr>
          <a:xfrm>
            <a:off x="8098577" y="730361"/>
            <a:ext cx="39814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673716-32D5-4E9A-8511-D30B60C5B4A5}"/>
              </a:ext>
            </a:extLst>
          </p:cNvPr>
          <p:cNvSpPr txBox="1"/>
          <p:nvPr/>
        </p:nvSpPr>
        <p:spPr>
          <a:xfrm>
            <a:off x="788145" y="5805344"/>
            <a:ext cx="731043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federal loan borrowers who entered default within 2 years</a:t>
            </a:r>
          </a:p>
        </p:txBody>
      </p:sp>
      <p:sp>
        <p:nvSpPr>
          <p:cNvPr id="8" name="AutoShape 4">
            <a:extLst>
              <a:ext uri="{FF2B5EF4-FFF2-40B4-BE49-F238E27FC236}">
                <a16:creationId xmlns:a16="http://schemas.microsoft.com/office/drawing/2014/main" id="{A30499AC-D9F1-4841-82AE-AECA2B4B0A3D}"/>
              </a:ext>
            </a:extLst>
          </p:cNvPr>
          <p:cNvSpPr>
            <a:spLocks noChangeAspect="1" noChangeArrowheads="1"/>
          </p:cNvSpPr>
          <p:nvPr/>
        </p:nvSpPr>
        <p:spPr bwMode="auto">
          <a:xfrm>
            <a:off x="5912898" y="1227659"/>
            <a:ext cx="2382253" cy="23822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C7D082BD-9C7C-4B58-A58E-4BEA89C606D3}"/>
              </a:ext>
            </a:extLst>
          </p:cNvPr>
          <p:cNvPicPr>
            <a:picLocks noChangeAspect="1"/>
          </p:cNvPicPr>
          <p:nvPr/>
        </p:nvPicPr>
        <p:blipFill rotWithShape="1">
          <a:blip r:embed="rId4"/>
          <a:srcRect t="3756" r="97929" b="2973"/>
          <a:stretch/>
        </p:blipFill>
        <p:spPr>
          <a:xfrm>
            <a:off x="320399" y="644691"/>
            <a:ext cx="168752" cy="5067295"/>
          </a:xfrm>
          <a:prstGeom prst="rect">
            <a:avLst/>
          </a:prstGeom>
        </p:spPr>
      </p:pic>
      <p:grpSp>
        <p:nvGrpSpPr>
          <p:cNvPr id="3" name="Group 2">
            <a:extLst>
              <a:ext uri="{FF2B5EF4-FFF2-40B4-BE49-F238E27FC236}">
                <a16:creationId xmlns:a16="http://schemas.microsoft.com/office/drawing/2014/main" id="{D6FA2DBF-ED4E-4E86-83DE-86BD56F07581}"/>
              </a:ext>
            </a:extLst>
          </p:cNvPr>
          <p:cNvGrpSpPr/>
          <p:nvPr/>
        </p:nvGrpSpPr>
        <p:grpSpPr>
          <a:xfrm>
            <a:off x="788145" y="688024"/>
            <a:ext cx="7079505" cy="2625772"/>
            <a:chOff x="2179132" y="573721"/>
            <a:chExt cx="7079505" cy="2625772"/>
          </a:xfrm>
        </p:grpSpPr>
        <p:pic>
          <p:nvPicPr>
            <p:cNvPr id="9" name="Picture 8">
              <a:extLst>
                <a:ext uri="{FF2B5EF4-FFF2-40B4-BE49-F238E27FC236}">
                  <a16:creationId xmlns:a16="http://schemas.microsoft.com/office/drawing/2014/main" id="{82390FC5-CBD1-42F1-BB48-3B5841CB5F11}"/>
                </a:ext>
              </a:extLst>
            </p:cNvPr>
            <p:cNvPicPr>
              <a:picLocks noChangeAspect="1"/>
            </p:cNvPicPr>
            <p:nvPr/>
          </p:nvPicPr>
          <p:blipFill rotWithShape="1">
            <a:blip r:embed="rId5"/>
            <a:srcRect l="2046" r="5056" b="51459"/>
            <a:stretch/>
          </p:blipFill>
          <p:spPr>
            <a:xfrm>
              <a:off x="2179132" y="573721"/>
              <a:ext cx="7079505" cy="2382254"/>
            </a:xfrm>
            <a:prstGeom prst="rect">
              <a:avLst/>
            </a:prstGeom>
          </p:spPr>
        </p:pic>
        <p:sp>
          <p:nvSpPr>
            <p:cNvPr id="11" name="TextBox 10">
              <a:extLst>
                <a:ext uri="{FF2B5EF4-FFF2-40B4-BE49-F238E27FC236}">
                  <a16:creationId xmlns:a16="http://schemas.microsoft.com/office/drawing/2014/main" id="{5709ED68-605C-4B22-8351-13F832DC72D2}"/>
                </a:ext>
              </a:extLst>
            </p:cNvPr>
            <p:cNvSpPr txBox="1"/>
            <p:nvPr/>
          </p:nvSpPr>
          <p:spPr>
            <a:xfrm>
              <a:off x="3498686" y="2930189"/>
              <a:ext cx="374972"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grpSp>
      <p:grpSp>
        <p:nvGrpSpPr>
          <p:cNvPr id="2" name="Group 1">
            <a:extLst>
              <a:ext uri="{FF2B5EF4-FFF2-40B4-BE49-F238E27FC236}">
                <a16:creationId xmlns:a16="http://schemas.microsoft.com/office/drawing/2014/main" id="{7607332B-4279-4A31-ABAE-008FBA58247C}"/>
              </a:ext>
            </a:extLst>
          </p:cNvPr>
          <p:cNvGrpSpPr/>
          <p:nvPr/>
        </p:nvGrpSpPr>
        <p:grpSpPr>
          <a:xfrm>
            <a:off x="788145" y="3240837"/>
            <a:ext cx="7079505" cy="2704217"/>
            <a:chOff x="2179132" y="3115650"/>
            <a:chExt cx="7079505" cy="2704217"/>
          </a:xfrm>
        </p:grpSpPr>
        <p:pic>
          <p:nvPicPr>
            <p:cNvPr id="50" name="Picture 49">
              <a:extLst>
                <a:ext uri="{FF2B5EF4-FFF2-40B4-BE49-F238E27FC236}">
                  <a16:creationId xmlns:a16="http://schemas.microsoft.com/office/drawing/2014/main" id="{55E7E18F-0C48-4A01-9941-E4282681E2AA}"/>
                </a:ext>
              </a:extLst>
            </p:cNvPr>
            <p:cNvPicPr>
              <a:picLocks noChangeAspect="1"/>
            </p:cNvPicPr>
            <p:nvPr/>
          </p:nvPicPr>
          <p:blipFill rotWithShape="1">
            <a:blip r:embed="rId5"/>
            <a:srcRect l="2009" t="48761" r="5091"/>
            <a:stretch/>
          </p:blipFill>
          <p:spPr>
            <a:xfrm>
              <a:off x="2179132" y="3115650"/>
              <a:ext cx="7079505" cy="2514691"/>
            </a:xfrm>
            <a:prstGeom prst="rect">
              <a:avLst/>
            </a:prstGeom>
          </p:spPr>
        </p:pic>
        <p:sp>
          <p:nvSpPr>
            <p:cNvPr id="12" name="TextBox 11">
              <a:extLst>
                <a:ext uri="{FF2B5EF4-FFF2-40B4-BE49-F238E27FC236}">
                  <a16:creationId xmlns:a16="http://schemas.microsoft.com/office/drawing/2014/main" id="{E14F1825-5CE3-4128-8044-C685900288E1}"/>
                </a:ext>
              </a:extLst>
            </p:cNvPr>
            <p:cNvSpPr txBox="1"/>
            <p:nvPr/>
          </p:nvSpPr>
          <p:spPr>
            <a:xfrm>
              <a:off x="3805078" y="5550563"/>
              <a:ext cx="454502"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grpSp>
      <p:sp>
        <p:nvSpPr>
          <p:cNvPr id="16" name="TextBox 15">
            <a:extLst>
              <a:ext uri="{FF2B5EF4-FFF2-40B4-BE49-F238E27FC236}">
                <a16:creationId xmlns:a16="http://schemas.microsoft.com/office/drawing/2014/main" id="{190ADDB8-94BF-4054-8E7E-1C052A93D51E}"/>
              </a:ext>
            </a:extLst>
          </p:cNvPr>
          <p:cNvSpPr txBox="1"/>
          <p:nvPr/>
        </p:nvSpPr>
        <p:spPr>
          <a:xfrm>
            <a:off x="8413645" y="958752"/>
            <a:ext cx="3424193"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difference in the median percent of students that is in default at Majority Pell Institutions is </a:t>
            </a:r>
            <a:r>
              <a:rPr lang="en-US" dirty="0">
                <a:solidFill>
                  <a:prstClr val="black"/>
                </a:solidFill>
                <a:latin typeface="Calibri" panose="020F0502020204030204"/>
              </a:rPr>
              <a:t>3.5</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4.2% higher than Minority Pell Institutions.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prstClr val="black"/>
              </a:solidFill>
              <a:latin typeface="Calibri" panose="020F0502020204030204"/>
            </a:endParaRPr>
          </a:p>
          <a:p>
            <a:pPr marR="0" lvl="0" algn="l" defTabSz="914400" rtl="0" eaLnBrk="1" fontAlgn="auto" latinLnBrk="0" hangingPunct="1">
              <a:lnSpc>
                <a:spcPct val="100000"/>
              </a:lnSpc>
              <a:spcBef>
                <a:spcPts val="0"/>
              </a:spcBef>
              <a:spcAft>
                <a:spcPts val="0"/>
              </a:spcAft>
              <a:buClrTx/>
              <a:buSzTx/>
              <a:tabLst/>
              <a:defRPr/>
            </a:pPr>
            <a:endParaRPr lang="en-US" sz="70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rPr>
              <a:t>TAKE-AWAY</a:t>
            </a:r>
          </a:p>
          <a:p>
            <a:pPr marL="285750" indent="-285750">
              <a:buFont typeface="Arial" panose="020B0604020202020204" pitchFamily="34" charset="0"/>
              <a:buChar char="•"/>
            </a:pPr>
            <a:r>
              <a:rPr lang="en-US" dirty="0">
                <a:ea typeface="Calibri" panose="020F0502020204030204" pitchFamily="34" charset="0"/>
              </a:rPr>
              <a:t>Students receiving a Pell Grant attended universities with a higher 2-year loan default rate.</a:t>
            </a:r>
            <a:r>
              <a:rPr lang="en-US" dirty="0"/>
              <a:t> </a:t>
            </a:r>
          </a:p>
        </p:txBody>
      </p:sp>
    </p:spTree>
    <p:extLst>
      <p:ext uri="{BB962C8B-B14F-4D97-AF65-F5344CB8AC3E}">
        <p14:creationId xmlns:p14="http://schemas.microsoft.com/office/powerpoint/2010/main" val="4112416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SU Logo">
            <a:extLst>
              <a:ext uri="{FF2B5EF4-FFF2-40B4-BE49-F238E27FC236}">
                <a16:creationId xmlns:a16="http://schemas.microsoft.com/office/drawing/2014/main" id="{21E20CFF-8FA7-43C4-A7E8-D2CF594C9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61" t="-3160" r="1807" b="3160"/>
          <a:stretch/>
        </p:blipFill>
        <p:spPr bwMode="auto">
          <a:xfrm>
            <a:off x="10245012" y="6033364"/>
            <a:ext cx="1835015" cy="1041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4A9EB5-71F6-42D6-98DA-CE55D1B07342}"/>
              </a:ext>
            </a:extLst>
          </p:cNvPr>
          <p:cNvSpPr txBox="1"/>
          <p:nvPr/>
        </p:nvSpPr>
        <p:spPr>
          <a:xfrm>
            <a:off x="7068413" y="278931"/>
            <a:ext cx="61146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Pell Grant vs </a:t>
            </a:r>
            <a:r>
              <a:rPr lang="en-US" sz="2400" dirty="0">
                <a:solidFill>
                  <a:prstClr val="black"/>
                </a:solidFill>
                <a:latin typeface="Calibri" panose="020F0502020204030204"/>
              </a:rPr>
              <a:t>Graduation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D637A0AA-5496-43E5-BCF4-3B96A349D602}"/>
              </a:ext>
            </a:extLst>
          </p:cNvPr>
          <p:cNvCxnSpPr>
            <a:cxnSpLocks/>
          </p:cNvCxnSpPr>
          <p:nvPr/>
        </p:nvCxnSpPr>
        <p:spPr>
          <a:xfrm>
            <a:off x="8098577" y="730361"/>
            <a:ext cx="39814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673716-32D5-4E9A-8511-D30B60C5B4A5}"/>
              </a:ext>
            </a:extLst>
          </p:cNvPr>
          <p:cNvSpPr txBox="1"/>
          <p:nvPr/>
        </p:nvSpPr>
        <p:spPr>
          <a:xfrm>
            <a:off x="61880" y="5815181"/>
            <a:ext cx="8412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Students that graduated within 8 years</a:t>
            </a:r>
          </a:p>
        </p:txBody>
      </p:sp>
      <p:pic>
        <p:nvPicPr>
          <p:cNvPr id="10" name="Picture 9">
            <a:extLst>
              <a:ext uri="{FF2B5EF4-FFF2-40B4-BE49-F238E27FC236}">
                <a16:creationId xmlns:a16="http://schemas.microsoft.com/office/drawing/2014/main" id="{C7D082BD-9C7C-4B58-A58E-4BEA89C606D3}"/>
              </a:ext>
            </a:extLst>
          </p:cNvPr>
          <p:cNvPicPr>
            <a:picLocks noChangeAspect="1"/>
          </p:cNvPicPr>
          <p:nvPr/>
        </p:nvPicPr>
        <p:blipFill rotWithShape="1">
          <a:blip r:embed="rId4"/>
          <a:srcRect t="3756" r="97929" b="2973"/>
          <a:stretch/>
        </p:blipFill>
        <p:spPr>
          <a:xfrm>
            <a:off x="320399" y="644691"/>
            <a:ext cx="168752" cy="5067295"/>
          </a:xfrm>
          <a:prstGeom prst="rect">
            <a:avLst/>
          </a:prstGeom>
        </p:spPr>
      </p:pic>
      <p:grpSp>
        <p:nvGrpSpPr>
          <p:cNvPr id="14" name="Group 13">
            <a:extLst>
              <a:ext uri="{FF2B5EF4-FFF2-40B4-BE49-F238E27FC236}">
                <a16:creationId xmlns:a16="http://schemas.microsoft.com/office/drawing/2014/main" id="{5650B843-13FB-42D5-A3E0-B01AB292C50F}"/>
              </a:ext>
            </a:extLst>
          </p:cNvPr>
          <p:cNvGrpSpPr/>
          <p:nvPr/>
        </p:nvGrpSpPr>
        <p:grpSpPr>
          <a:xfrm>
            <a:off x="577830" y="752770"/>
            <a:ext cx="7131653" cy="2598704"/>
            <a:chOff x="577829" y="683324"/>
            <a:chExt cx="6098353" cy="2598704"/>
          </a:xfrm>
        </p:grpSpPr>
        <p:pic>
          <p:nvPicPr>
            <p:cNvPr id="16" name="Picture 15">
              <a:extLst>
                <a:ext uri="{FF2B5EF4-FFF2-40B4-BE49-F238E27FC236}">
                  <a16:creationId xmlns:a16="http://schemas.microsoft.com/office/drawing/2014/main" id="{513D0F98-D84E-4074-AF33-7EA6F60AC345}"/>
                </a:ext>
              </a:extLst>
            </p:cNvPr>
            <p:cNvPicPr>
              <a:picLocks noChangeAspect="1"/>
            </p:cNvPicPr>
            <p:nvPr/>
          </p:nvPicPr>
          <p:blipFill rotWithShape="1">
            <a:blip r:embed="rId5"/>
            <a:srcRect l="1939" t="3637" r="20748" b="50705"/>
            <a:stretch/>
          </p:blipFill>
          <p:spPr>
            <a:xfrm>
              <a:off x="577829" y="683324"/>
              <a:ext cx="6098353" cy="2400983"/>
            </a:xfrm>
            <a:prstGeom prst="rect">
              <a:avLst/>
            </a:prstGeom>
          </p:spPr>
        </p:pic>
        <p:sp>
          <p:nvSpPr>
            <p:cNvPr id="17" name="TextBox 16">
              <a:extLst>
                <a:ext uri="{FF2B5EF4-FFF2-40B4-BE49-F238E27FC236}">
                  <a16:creationId xmlns:a16="http://schemas.microsoft.com/office/drawing/2014/main" id="{D077433A-97E2-49D1-9CAA-B12390C04FAA}"/>
                </a:ext>
              </a:extLst>
            </p:cNvPr>
            <p:cNvSpPr txBox="1"/>
            <p:nvPr/>
          </p:nvSpPr>
          <p:spPr>
            <a:xfrm>
              <a:off x="3544772" y="3012724"/>
              <a:ext cx="498592"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Calibri" panose="020F0502020204030204"/>
                </a:rPr>
                <a:t>49</a:t>
              </a: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grpSp>
        <p:nvGrpSpPr>
          <p:cNvPr id="19" name="Group 18">
            <a:extLst>
              <a:ext uri="{FF2B5EF4-FFF2-40B4-BE49-F238E27FC236}">
                <a16:creationId xmlns:a16="http://schemas.microsoft.com/office/drawing/2014/main" id="{BECEBDCF-7018-43D9-8577-7C681B5FA14C}"/>
              </a:ext>
            </a:extLst>
          </p:cNvPr>
          <p:cNvGrpSpPr/>
          <p:nvPr/>
        </p:nvGrpSpPr>
        <p:grpSpPr>
          <a:xfrm>
            <a:off x="577830" y="3282028"/>
            <a:ext cx="7131653" cy="2684338"/>
            <a:chOff x="577830" y="3282028"/>
            <a:chExt cx="6098353" cy="2684338"/>
          </a:xfrm>
        </p:grpSpPr>
        <p:pic>
          <p:nvPicPr>
            <p:cNvPr id="13" name="Picture 12">
              <a:extLst>
                <a:ext uri="{FF2B5EF4-FFF2-40B4-BE49-F238E27FC236}">
                  <a16:creationId xmlns:a16="http://schemas.microsoft.com/office/drawing/2014/main" id="{D13ED0CA-BAFC-486A-BDAC-A03E72C7A4CF}"/>
                </a:ext>
              </a:extLst>
            </p:cNvPr>
            <p:cNvPicPr>
              <a:picLocks noChangeAspect="1"/>
            </p:cNvPicPr>
            <p:nvPr/>
          </p:nvPicPr>
          <p:blipFill rotWithShape="1">
            <a:blip r:embed="rId5"/>
            <a:srcRect l="1939" t="49150" r="20748" b="2866"/>
            <a:stretch/>
          </p:blipFill>
          <p:spPr>
            <a:xfrm>
              <a:off x="577830" y="3282028"/>
              <a:ext cx="6098353" cy="2523316"/>
            </a:xfrm>
            <a:prstGeom prst="rect">
              <a:avLst/>
            </a:prstGeom>
          </p:spPr>
        </p:pic>
        <p:sp>
          <p:nvSpPr>
            <p:cNvPr id="18" name="TextBox 17">
              <a:extLst>
                <a:ext uri="{FF2B5EF4-FFF2-40B4-BE49-F238E27FC236}">
                  <a16:creationId xmlns:a16="http://schemas.microsoft.com/office/drawing/2014/main" id="{709B5252-26D2-4D3D-93D4-D104213BB8C4}"/>
                </a:ext>
              </a:extLst>
            </p:cNvPr>
            <p:cNvSpPr txBox="1"/>
            <p:nvPr/>
          </p:nvSpPr>
          <p:spPr>
            <a:xfrm>
              <a:off x="3387608" y="5697062"/>
              <a:ext cx="498593"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Calibri" panose="020F0502020204030204"/>
                </a:rPr>
                <a:t>45</a:t>
              </a: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1" name="TextBox 20">
            <a:extLst>
              <a:ext uri="{FF2B5EF4-FFF2-40B4-BE49-F238E27FC236}">
                <a16:creationId xmlns:a16="http://schemas.microsoft.com/office/drawing/2014/main" id="{9E8BAFF0-71DC-4C2E-A51C-83884A68F857}"/>
              </a:ext>
            </a:extLst>
          </p:cNvPr>
          <p:cNvSpPr txBox="1"/>
          <p:nvPr/>
        </p:nvSpPr>
        <p:spPr>
          <a:xfrm>
            <a:off x="6239683" y="3389893"/>
            <a:ext cx="1712674" cy="4383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sp>
        <p:nvSpPr>
          <p:cNvPr id="22" name="TextBox 21">
            <a:extLst>
              <a:ext uri="{FF2B5EF4-FFF2-40B4-BE49-F238E27FC236}">
                <a16:creationId xmlns:a16="http://schemas.microsoft.com/office/drawing/2014/main" id="{DA70A5E1-A300-465D-9B39-F689E493D7AF}"/>
              </a:ext>
            </a:extLst>
          </p:cNvPr>
          <p:cNvSpPr txBox="1"/>
          <p:nvPr/>
        </p:nvSpPr>
        <p:spPr>
          <a:xfrm>
            <a:off x="6232934" y="867747"/>
            <a:ext cx="1809120" cy="4383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sp>
        <p:nvSpPr>
          <p:cNvPr id="20" name="TextBox 19">
            <a:extLst>
              <a:ext uri="{FF2B5EF4-FFF2-40B4-BE49-F238E27FC236}">
                <a16:creationId xmlns:a16="http://schemas.microsoft.com/office/drawing/2014/main" id="{070894A9-52D6-487A-911E-1D49C5973BCA}"/>
              </a:ext>
            </a:extLst>
          </p:cNvPr>
          <p:cNvSpPr txBox="1"/>
          <p:nvPr/>
        </p:nvSpPr>
        <p:spPr>
          <a:xfrm>
            <a:off x="8377205" y="1085124"/>
            <a:ext cx="3424193"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difference in the median percent of students that graduated at a Majority Pell Institutions is 1% to 4% lower than Minority Pell Institutions.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rPr>
              <a:t>TAKE-AWAY</a:t>
            </a:r>
          </a:p>
          <a:p>
            <a:pPr marL="285750" indent="-285750">
              <a:buFont typeface="Arial" panose="020B0604020202020204" pitchFamily="34" charset="0"/>
              <a:buChar char="•"/>
            </a:pPr>
            <a:r>
              <a:rPr lang="en-US" dirty="0">
                <a:ea typeface="Calibri" panose="020F0502020204030204" pitchFamily="34" charset="0"/>
              </a:rPr>
              <a:t>Students receiving a Pell Grant attended universities with lower graduation rates.</a:t>
            </a:r>
            <a:r>
              <a:rPr lang="en-US" dirty="0"/>
              <a:t> </a:t>
            </a:r>
          </a:p>
        </p:txBody>
      </p:sp>
    </p:spTree>
    <p:extLst>
      <p:ext uri="{BB962C8B-B14F-4D97-AF65-F5344CB8AC3E}">
        <p14:creationId xmlns:p14="http://schemas.microsoft.com/office/powerpoint/2010/main" val="1298111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SU Logo">
            <a:extLst>
              <a:ext uri="{FF2B5EF4-FFF2-40B4-BE49-F238E27FC236}">
                <a16:creationId xmlns:a16="http://schemas.microsoft.com/office/drawing/2014/main" id="{21E20CFF-8FA7-43C4-A7E8-D2CF594C9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61" t="-3160" r="1807" b="3160"/>
          <a:stretch/>
        </p:blipFill>
        <p:spPr bwMode="auto">
          <a:xfrm>
            <a:off x="10245012" y="6033364"/>
            <a:ext cx="1835015" cy="1041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4A9EB5-71F6-42D6-98DA-CE55D1B07342}"/>
              </a:ext>
            </a:extLst>
          </p:cNvPr>
          <p:cNvSpPr txBox="1"/>
          <p:nvPr/>
        </p:nvSpPr>
        <p:spPr>
          <a:xfrm>
            <a:off x="6810505" y="80071"/>
            <a:ext cx="611465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Pell Grant vs </a:t>
            </a:r>
            <a:r>
              <a:rPr lang="en-US" sz="2400" dirty="0">
                <a:solidFill>
                  <a:prstClr val="black"/>
                </a:solidFill>
                <a:latin typeface="Calibri" panose="020F0502020204030204"/>
              </a:rPr>
              <a:t>Graduation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D637A0AA-5496-43E5-BCF4-3B96A349D602}"/>
              </a:ext>
            </a:extLst>
          </p:cNvPr>
          <p:cNvCxnSpPr>
            <a:cxnSpLocks/>
          </p:cNvCxnSpPr>
          <p:nvPr/>
        </p:nvCxnSpPr>
        <p:spPr>
          <a:xfrm>
            <a:off x="7840669" y="531501"/>
            <a:ext cx="39814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673716-32D5-4E9A-8511-D30B60C5B4A5}"/>
              </a:ext>
            </a:extLst>
          </p:cNvPr>
          <p:cNvSpPr txBox="1"/>
          <p:nvPr/>
        </p:nvSpPr>
        <p:spPr>
          <a:xfrm>
            <a:off x="-314072" y="5787553"/>
            <a:ext cx="8412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Students that graduated within 8 years</a:t>
            </a:r>
          </a:p>
        </p:txBody>
      </p:sp>
      <p:sp>
        <p:nvSpPr>
          <p:cNvPr id="15" name="TextBox 14">
            <a:extLst>
              <a:ext uri="{FF2B5EF4-FFF2-40B4-BE49-F238E27FC236}">
                <a16:creationId xmlns:a16="http://schemas.microsoft.com/office/drawing/2014/main" id="{D0F858BB-BD41-47D8-A043-34FAA2EE3C53}"/>
              </a:ext>
            </a:extLst>
          </p:cNvPr>
          <p:cNvSpPr txBox="1"/>
          <p:nvPr/>
        </p:nvSpPr>
        <p:spPr>
          <a:xfrm>
            <a:off x="7684049" y="701135"/>
            <a:ext cx="4021904" cy="5116785"/>
          </a:xfrm>
          <a:prstGeom prst="rect">
            <a:avLst/>
          </a:prstGeom>
          <a:noFill/>
        </p:spPr>
        <p:txBody>
          <a:bodyPr wrap="square" rtlCol="0">
            <a:spAutoFit/>
          </a:bodyPr>
          <a:lstStyle/>
          <a:p>
            <a:pPr marL="0" marR="0" lvl="0" indent="0" algn="l" defTabSz="914400" rtl="0" eaLnBrk="1" fontAlgn="auto" latinLnBrk="0" hangingPunct="1">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a:t>
            </a:r>
          </a:p>
          <a:p>
            <a:pPr marL="285750" marR="0" lvl="0" indent="-285750" algn="l" defTabSz="914400" rtl="0" eaLnBrk="1" fontAlgn="auto" latinLnBrk="0" hangingPunct="1">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4-year Graduation</a:t>
            </a:r>
            <a:r>
              <a:rPr kumimoji="0" lang="en-US" sz="1800" b="0" i="0" u="none" strike="noStrike" kern="1200" cap="none" spc="0" normalizeH="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Rate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spcAft>
                <a:spcPts val="900"/>
              </a:spcAft>
              <a:buFont typeface="Wingdings" panose="05000000000000000000" pitchFamily="2" charset="2"/>
              <a:buChar char="Ø"/>
              <a:defRPr/>
            </a:pPr>
            <a:r>
              <a:rPr lang="en-US" dirty="0">
                <a:solidFill>
                  <a:prstClr val="black"/>
                </a:solidFill>
                <a:latin typeface="Calibri" panose="020F0502020204030204"/>
              </a:rPr>
              <a:t>4-year Majority Pell schools have a 17% </a:t>
            </a:r>
            <a:r>
              <a:rPr lang="en-US" dirty="0">
                <a:solidFill>
                  <a:srgbClr val="C00000"/>
                </a:solidFill>
                <a:latin typeface="Calibri" panose="020F0502020204030204"/>
              </a:rPr>
              <a:t>lower</a:t>
            </a:r>
            <a:r>
              <a:rPr lang="en-US" dirty="0">
                <a:solidFill>
                  <a:prstClr val="black"/>
                </a:solidFill>
                <a:latin typeface="Calibri" panose="020F0502020204030204"/>
              </a:rPr>
              <a:t> rate than 4-year Minority Pell schools.</a:t>
            </a:r>
          </a:p>
          <a:p>
            <a:pPr lvl="1">
              <a:spcAft>
                <a:spcPts val="900"/>
              </a:spcAf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0" indent="-285750">
              <a:spcAft>
                <a:spcPts val="600"/>
              </a:spcAft>
              <a:buFont typeface="Arial" panose="020B0604020202020204" pitchFamily="34" charset="0"/>
              <a:buChar char="•"/>
              <a:defRPr/>
            </a:pPr>
            <a:r>
              <a:rPr lang="en-US" dirty="0">
                <a:solidFill>
                  <a:prstClr val="black"/>
                </a:solidFill>
                <a:latin typeface="Calibri" panose="020F0502020204030204"/>
              </a:rPr>
              <a:t>2-year Graduation Rate</a:t>
            </a:r>
          </a:p>
          <a:p>
            <a:pPr marL="742950" lvl="1" indent="-285750">
              <a:spcAft>
                <a:spcPts val="600"/>
              </a:spcAft>
              <a:buFont typeface="Arial" panose="020B0604020202020204" pitchFamily="34" charset="0"/>
              <a:buChar char="•"/>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2-year Majority Pell schools have a</a:t>
            </a:r>
            <a:r>
              <a:rPr kumimoji="0" lang="en-US" b="0" i="0" u="none" strike="noStrike" kern="1200" cap="none" spc="0" normalizeH="0" noProof="0" dirty="0">
                <a:ln>
                  <a:noFill/>
                </a:ln>
                <a:solidFill>
                  <a:prstClr val="black"/>
                </a:solidFill>
                <a:effectLst/>
                <a:uLnTx/>
                <a:uFillTx/>
                <a:latin typeface="Calibri" panose="020F0502020204030204"/>
                <a:ea typeface="+mn-ea"/>
                <a:cs typeface="+mn-cs"/>
              </a:rPr>
              <a:t> 28% </a:t>
            </a:r>
            <a:r>
              <a:rPr kumimoji="0" lang="en-US" b="0" i="0" u="none" strike="noStrike" kern="1200" cap="none" spc="0" normalizeH="0" noProof="0" dirty="0">
                <a:ln>
                  <a:noFill/>
                </a:ln>
                <a:solidFill>
                  <a:srgbClr val="C00000"/>
                </a:solidFill>
                <a:effectLst/>
                <a:uLnTx/>
                <a:uFillTx/>
                <a:latin typeface="Calibri" panose="020F0502020204030204"/>
                <a:ea typeface="+mn-ea"/>
                <a:cs typeface="+mn-cs"/>
              </a:rPr>
              <a:t>higher</a:t>
            </a:r>
            <a:r>
              <a:rPr kumimoji="0" lang="en-US" b="0" i="0" u="none" strike="noStrike" kern="1200" cap="none" spc="0" normalizeH="0" noProof="0" dirty="0">
                <a:ln>
                  <a:noFill/>
                </a:ln>
                <a:solidFill>
                  <a:prstClr val="black"/>
                </a:solidFill>
                <a:effectLst/>
                <a:uLnTx/>
                <a:uFillTx/>
                <a:latin typeface="Calibri" panose="020F0502020204030204"/>
                <a:ea typeface="+mn-ea"/>
                <a:cs typeface="+mn-cs"/>
              </a:rPr>
              <a:t> </a:t>
            </a:r>
            <a:r>
              <a:rPr lang="en-US" dirty="0">
                <a:solidFill>
                  <a:prstClr val="black"/>
                </a:solidFill>
              </a:rPr>
              <a:t>rate </a:t>
            </a:r>
            <a:r>
              <a:rPr kumimoji="0" lang="en-US" b="0" i="0" u="none" strike="noStrike" kern="1200" cap="none" spc="0" normalizeH="0" noProof="0" dirty="0">
                <a:ln>
                  <a:noFill/>
                </a:ln>
                <a:solidFill>
                  <a:prstClr val="black"/>
                </a:solidFill>
                <a:effectLst/>
                <a:uLnTx/>
                <a:uFillTx/>
                <a:latin typeface="Calibri" panose="020F0502020204030204"/>
                <a:ea typeface="+mn-ea"/>
                <a:cs typeface="+mn-cs"/>
              </a:rPr>
              <a:t>than 2-year Minority Pell schools.</a:t>
            </a:r>
          </a:p>
          <a:p>
            <a:pPr lvl="1">
              <a:spcAft>
                <a:spcPts val="600"/>
              </a:spcAf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indent="-285750">
              <a:spcAft>
                <a:spcPts val="600"/>
              </a:spcAft>
              <a:buFont typeface="Arial" panose="020B0604020202020204" pitchFamily="34" charset="0"/>
              <a:buChar char="•"/>
              <a:defRPr/>
            </a:pPr>
            <a:r>
              <a:rPr lang="en-US" dirty="0">
                <a:solidFill>
                  <a:prstClr val="black"/>
                </a:solidFill>
              </a:rPr>
              <a:t>Majority Pell—2-year Combination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lvl="1" indent="-285750">
              <a:spcAft>
                <a:spcPts val="900"/>
              </a:spcAft>
              <a:buFont typeface="Wingdings" panose="05000000000000000000" pitchFamily="2" charset="2"/>
              <a:buChar char="Ø"/>
              <a:defRPr/>
            </a:pPr>
            <a:r>
              <a:rPr lang="en-US" dirty="0">
                <a:solidFill>
                  <a:prstClr val="black"/>
                </a:solidFill>
                <a:latin typeface="Calibri" panose="020F0502020204030204"/>
              </a:rPr>
              <a:t>Private 2-year Majority Pell schools have a graduation rate   of 62%.</a:t>
            </a:r>
          </a:p>
          <a:p>
            <a:pPr marL="742950" lvl="1" indent="-285750">
              <a:spcAft>
                <a:spcPts val="900"/>
              </a:spcAft>
              <a:buFont typeface="Wingdings" panose="05000000000000000000" pitchFamily="2" charset="2"/>
              <a:buChar char="Ø"/>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3F15FAA-CC8E-42D5-AC19-BC1201D1DF7B}"/>
              </a:ext>
            </a:extLst>
          </p:cNvPr>
          <p:cNvSpPr txBox="1"/>
          <p:nvPr/>
        </p:nvSpPr>
        <p:spPr>
          <a:xfrm>
            <a:off x="2038975" y="104122"/>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-year</a:t>
            </a:r>
          </a:p>
        </p:txBody>
      </p:sp>
      <p:sp>
        <p:nvSpPr>
          <p:cNvPr id="38" name="TextBox 37">
            <a:extLst>
              <a:ext uri="{FF2B5EF4-FFF2-40B4-BE49-F238E27FC236}">
                <a16:creationId xmlns:a16="http://schemas.microsoft.com/office/drawing/2014/main" id="{5E53E755-2EDB-4365-B7CD-51C74F39AB0B}"/>
              </a:ext>
            </a:extLst>
          </p:cNvPr>
          <p:cNvSpPr txBox="1"/>
          <p:nvPr/>
        </p:nvSpPr>
        <p:spPr>
          <a:xfrm>
            <a:off x="5356506" y="106196"/>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4-year</a:t>
            </a:r>
          </a:p>
        </p:txBody>
      </p:sp>
      <p:grpSp>
        <p:nvGrpSpPr>
          <p:cNvPr id="76" name="Group 75">
            <a:extLst>
              <a:ext uri="{FF2B5EF4-FFF2-40B4-BE49-F238E27FC236}">
                <a16:creationId xmlns:a16="http://schemas.microsoft.com/office/drawing/2014/main" id="{F78AB256-89EE-41D2-9D38-2F911F3F820D}"/>
              </a:ext>
            </a:extLst>
          </p:cNvPr>
          <p:cNvGrpSpPr/>
          <p:nvPr/>
        </p:nvGrpSpPr>
        <p:grpSpPr>
          <a:xfrm>
            <a:off x="411839" y="286345"/>
            <a:ext cx="7272210" cy="5660472"/>
            <a:chOff x="411839" y="286345"/>
            <a:chExt cx="7272210" cy="5660472"/>
          </a:xfrm>
        </p:grpSpPr>
        <p:grpSp>
          <p:nvGrpSpPr>
            <p:cNvPr id="75" name="Group 74">
              <a:extLst>
                <a:ext uri="{FF2B5EF4-FFF2-40B4-BE49-F238E27FC236}">
                  <a16:creationId xmlns:a16="http://schemas.microsoft.com/office/drawing/2014/main" id="{1F6FABEB-415C-463D-AD3A-16BB7818B5FE}"/>
                </a:ext>
              </a:extLst>
            </p:cNvPr>
            <p:cNvGrpSpPr/>
            <p:nvPr/>
          </p:nvGrpSpPr>
          <p:grpSpPr>
            <a:xfrm>
              <a:off x="411839" y="286345"/>
              <a:ext cx="7272210" cy="5660472"/>
              <a:chOff x="411839" y="286345"/>
              <a:chExt cx="7272210" cy="5660472"/>
            </a:xfrm>
          </p:grpSpPr>
          <p:pic>
            <p:nvPicPr>
              <p:cNvPr id="10" name="Picture 9">
                <a:extLst>
                  <a:ext uri="{FF2B5EF4-FFF2-40B4-BE49-F238E27FC236}">
                    <a16:creationId xmlns:a16="http://schemas.microsoft.com/office/drawing/2014/main" id="{C7D082BD-9C7C-4B58-A58E-4BEA89C606D3}"/>
                  </a:ext>
                </a:extLst>
              </p:cNvPr>
              <p:cNvPicPr>
                <a:picLocks noChangeAspect="1"/>
              </p:cNvPicPr>
              <p:nvPr/>
            </p:nvPicPr>
            <p:blipFill rotWithShape="1">
              <a:blip r:embed="rId4"/>
              <a:srcRect t="3756" r="97929" b="2973"/>
              <a:stretch/>
            </p:blipFill>
            <p:spPr>
              <a:xfrm>
                <a:off x="411839" y="597333"/>
                <a:ext cx="204443" cy="5221710"/>
              </a:xfrm>
              <a:prstGeom prst="rect">
                <a:avLst/>
              </a:prstGeom>
            </p:spPr>
          </p:pic>
          <p:pic>
            <p:nvPicPr>
              <p:cNvPr id="56" name="Picture 55">
                <a:extLst>
                  <a:ext uri="{FF2B5EF4-FFF2-40B4-BE49-F238E27FC236}">
                    <a16:creationId xmlns:a16="http://schemas.microsoft.com/office/drawing/2014/main" id="{FB2CF3B2-5F50-4E27-9474-CB24507F07E6}"/>
                  </a:ext>
                </a:extLst>
              </p:cNvPr>
              <p:cNvPicPr>
                <a:picLocks noChangeAspect="1"/>
              </p:cNvPicPr>
              <p:nvPr/>
            </p:nvPicPr>
            <p:blipFill rotWithShape="1">
              <a:blip r:embed="rId5"/>
              <a:srcRect l="2089" t="3611" r="95720" b="3009"/>
              <a:stretch/>
            </p:blipFill>
            <p:spPr>
              <a:xfrm>
                <a:off x="619086" y="286345"/>
                <a:ext cx="233817" cy="5517138"/>
              </a:xfrm>
              <a:prstGeom prst="rect">
                <a:avLst/>
              </a:prstGeom>
            </p:spPr>
          </p:pic>
          <p:grpSp>
            <p:nvGrpSpPr>
              <p:cNvPr id="52" name="Group 51">
                <a:extLst>
                  <a:ext uri="{FF2B5EF4-FFF2-40B4-BE49-F238E27FC236}">
                    <a16:creationId xmlns:a16="http://schemas.microsoft.com/office/drawing/2014/main" id="{37E03E02-5BBA-456A-A7A8-529E3CD7D0EC}"/>
                  </a:ext>
                </a:extLst>
              </p:cNvPr>
              <p:cNvGrpSpPr/>
              <p:nvPr/>
            </p:nvGrpSpPr>
            <p:grpSpPr>
              <a:xfrm>
                <a:off x="823202" y="388015"/>
                <a:ext cx="6640512" cy="2846416"/>
                <a:chOff x="751387" y="403463"/>
                <a:chExt cx="5481229" cy="2762243"/>
              </a:xfrm>
            </p:grpSpPr>
            <p:grpSp>
              <p:nvGrpSpPr>
                <p:cNvPr id="29" name="Group 28">
                  <a:extLst>
                    <a:ext uri="{FF2B5EF4-FFF2-40B4-BE49-F238E27FC236}">
                      <a16:creationId xmlns:a16="http://schemas.microsoft.com/office/drawing/2014/main" id="{0E455244-67DA-48D3-ADAA-A477B3CDF37E}"/>
                    </a:ext>
                  </a:extLst>
                </p:cNvPr>
                <p:cNvGrpSpPr/>
                <p:nvPr/>
              </p:nvGrpSpPr>
              <p:grpSpPr>
                <a:xfrm>
                  <a:off x="751387" y="403463"/>
                  <a:ext cx="5481229" cy="2600612"/>
                  <a:chOff x="751387" y="510143"/>
                  <a:chExt cx="5481229" cy="2600612"/>
                </a:xfrm>
              </p:grpSpPr>
              <p:pic>
                <p:nvPicPr>
                  <p:cNvPr id="2" name="Picture 1">
                    <a:extLst>
                      <a:ext uri="{FF2B5EF4-FFF2-40B4-BE49-F238E27FC236}">
                        <a16:creationId xmlns:a16="http://schemas.microsoft.com/office/drawing/2014/main" id="{FF2074C0-D7E2-4BE0-9780-7CB7BFF36E1A}"/>
                      </a:ext>
                    </a:extLst>
                  </p:cNvPr>
                  <p:cNvPicPr>
                    <a:picLocks noChangeAspect="1"/>
                  </p:cNvPicPr>
                  <p:nvPr/>
                </p:nvPicPr>
                <p:blipFill rotWithShape="1">
                  <a:blip r:embed="rId6"/>
                  <a:srcRect l="4502" t="3231" r="57886" b="48981"/>
                  <a:stretch/>
                </p:blipFill>
                <p:spPr>
                  <a:xfrm>
                    <a:off x="3507889" y="510143"/>
                    <a:ext cx="2724727" cy="2596415"/>
                  </a:xfrm>
                  <a:prstGeom prst="rect">
                    <a:avLst/>
                  </a:prstGeom>
                </p:spPr>
              </p:pic>
              <p:pic>
                <p:nvPicPr>
                  <p:cNvPr id="25" name="Picture 24">
                    <a:extLst>
                      <a:ext uri="{FF2B5EF4-FFF2-40B4-BE49-F238E27FC236}">
                        <a16:creationId xmlns:a16="http://schemas.microsoft.com/office/drawing/2014/main" id="{A6019214-01A8-4064-972C-DA8AF858DEAA}"/>
                      </a:ext>
                    </a:extLst>
                  </p:cNvPr>
                  <p:cNvPicPr>
                    <a:picLocks noChangeAspect="1"/>
                  </p:cNvPicPr>
                  <p:nvPr/>
                </p:nvPicPr>
                <p:blipFill rotWithShape="1">
                  <a:blip r:embed="rId6"/>
                  <a:srcRect l="41668" t="3232" r="21004" b="48935"/>
                  <a:stretch/>
                </p:blipFill>
                <p:spPr>
                  <a:xfrm>
                    <a:off x="751387" y="511850"/>
                    <a:ext cx="2704254" cy="2598905"/>
                  </a:xfrm>
                  <a:prstGeom prst="rect">
                    <a:avLst/>
                  </a:prstGeom>
                </p:spPr>
              </p:pic>
            </p:grpSp>
            <p:grpSp>
              <p:nvGrpSpPr>
                <p:cNvPr id="48" name="Group 47">
                  <a:extLst>
                    <a:ext uri="{FF2B5EF4-FFF2-40B4-BE49-F238E27FC236}">
                      <a16:creationId xmlns:a16="http://schemas.microsoft.com/office/drawing/2014/main" id="{DBD78C60-7CDB-4277-9F61-40648D361949}"/>
                    </a:ext>
                  </a:extLst>
                </p:cNvPr>
                <p:cNvGrpSpPr/>
                <p:nvPr/>
              </p:nvGrpSpPr>
              <p:grpSpPr>
                <a:xfrm>
                  <a:off x="4846080" y="713271"/>
                  <a:ext cx="583074" cy="2440860"/>
                  <a:chOff x="4846080" y="713271"/>
                  <a:chExt cx="583074" cy="2440860"/>
                </a:xfrm>
              </p:grpSpPr>
              <p:sp>
                <p:nvSpPr>
                  <p:cNvPr id="33" name="TextBox 32">
                    <a:extLst>
                      <a:ext uri="{FF2B5EF4-FFF2-40B4-BE49-F238E27FC236}">
                        <a16:creationId xmlns:a16="http://schemas.microsoft.com/office/drawing/2014/main" id="{6B299C80-DAD2-47A6-957C-888CDB0F152B}"/>
                      </a:ext>
                    </a:extLst>
                  </p:cNvPr>
                  <p:cNvSpPr txBox="1"/>
                  <p:nvPr/>
                </p:nvSpPr>
                <p:spPr>
                  <a:xfrm>
                    <a:off x="4846080" y="2884827"/>
                    <a:ext cx="583074"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58%</a:t>
                    </a:r>
                  </a:p>
                </p:txBody>
              </p:sp>
              <p:cxnSp>
                <p:nvCxnSpPr>
                  <p:cNvPr id="45" name="Straight Connector 44">
                    <a:extLst>
                      <a:ext uri="{FF2B5EF4-FFF2-40B4-BE49-F238E27FC236}">
                        <a16:creationId xmlns:a16="http://schemas.microsoft.com/office/drawing/2014/main" id="{960FB3B9-CD2C-49F1-89AE-A44B39183FAC}"/>
                      </a:ext>
                    </a:extLst>
                  </p:cNvPr>
                  <p:cNvCxnSpPr/>
                  <p:nvPr/>
                </p:nvCxnSpPr>
                <p:spPr>
                  <a:xfrm>
                    <a:off x="5052801" y="713271"/>
                    <a:ext cx="0" cy="2239437"/>
                  </a:xfrm>
                  <a:prstGeom prst="line">
                    <a:avLst/>
                  </a:prstGeom>
                  <a:ln w="25400">
                    <a:solidFill>
                      <a:srgbClr val="F87970"/>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1C87E70-5456-43EF-8F65-643798780B16}"/>
                    </a:ext>
                  </a:extLst>
                </p:cNvPr>
                <p:cNvGrpSpPr/>
                <p:nvPr/>
              </p:nvGrpSpPr>
              <p:grpSpPr>
                <a:xfrm>
                  <a:off x="1463377" y="847331"/>
                  <a:ext cx="583074" cy="2318375"/>
                  <a:chOff x="1463377" y="847331"/>
                  <a:chExt cx="583074" cy="2318375"/>
                </a:xfrm>
              </p:grpSpPr>
              <p:sp>
                <p:nvSpPr>
                  <p:cNvPr id="34" name="TextBox 33">
                    <a:extLst>
                      <a:ext uri="{FF2B5EF4-FFF2-40B4-BE49-F238E27FC236}">
                        <a16:creationId xmlns:a16="http://schemas.microsoft.com/office/drawing/2014/main" id="{2660DC16-1B1B-4A9B-95EC-334598FE8967}"/>
                      </a:ext>
                    </a:extLst>
                  </p:cNvPr>
                  <p:cNvSpPr txBox="1"/>
                  <p:nvPr/>
                </p:nvSpPr>
                <p:spPr>
                  <a:xfrm>
                    <a:off x="1463377" y="2896402"/>
                    <a:ext cx="583074"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28%</a:t>
                    </a:r>
                  </a:p>
                </p:txBody>
              </p:sp>
              <p:cxnSp>
                <p:nvCxnSpPr>
                  <p:cNvPr id="46" name="Straight Connector 45">
                    <a:extLst>
                      <a:ext uri="{FF2B5EF4-FFF2-40B4-BE49-F238E27FC236}">
                        <a16:creationId xmlns:a16="http://schemas.microsoft.com/office/drawing/2014/main" id="{2F15C09C-CB2E-482F-8C33-C7AB158CB3D3}"/>
                      </a:ext>
                    </a:extLst>
                  </p:cNvPr>
                  <p:cNvCxnSpPr>
                    <a:cxnSpLocks/>
                  </p:cNvCxnSpPr>
                  <p:nvPr/>
                </p:nvCxnSpPr>
                <p:spPr>
                  <a:xfrm>
                    <a:off x="1663904" y="847331"/>
                    <a:ext cx="0" cy="2124463"/>
                  </a:xfrm>
                  <a:prstGeom prst="line">
                    <a:avLst/>
                  </a:prstGeom>
                  <a:ln w="25400">
                    <a:solidFill>
                      <a:srgbClr val="F87970"/>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3531FAB2-8B68-44A4-8EE7-46D20F391902}"/>
                  </a:ext>
                </a:extLst>
              </p:cNvPr>
              <p:cNvGrpSpPr/>
              <p:nvPr/>
            </p:nvGrpSpPr>
            <p:grpSpPr>
              <a:xfrm>
                <a:off x="7376675" y="367076"/>
                <a:ext cx="245893" cy="2682810"/>
                <a:chOff x="6191252" y="421243"/>
                <a:chExt cx="202966" cy="2603475"/>
              </a:xfrm>
            </p:grpSpPr>
            <p:pic>
              <p:nvPicPr>
                <p:cNvPr id="59" name="Picture 58">
                  <a:extLst>
                    <a:ext uri="{FF2B5EF4-FFF2-40B4-BE49-F238E27FC236}">
                      <a16:creationId xmlns:a16="http://schemas.microsoft.com/office/drawing/2014/main" id="{A21A967B-A475-4AC5-B835-3B3BE9C2EF25}"/>
                    </a:ext>
                  </a:extLst>
                </p:cNvPr>
                <p:cNvPicPr>
                  <a:picLocks noChangeAspect="1"/>
                </p:cNvPicPr>
                <p:nvPr/>
              </p:nvPicPr>
              <p:blipFill rotWithShape="1">
                <a:blip r:embed="rId5"/>
                <a:srcRect l="79066" t="6855" r="18629" b="49156"/>
                <a:stretch/>
              </p:blipFill>
              <p:spPr>
                <a:xfrm>
                  <a:off x="6191252" y="441563"/>
                  <a:ext cx="202966" cy="2583155"/>
                </a:xfrm>
                <a:prstGeom prst="rect">
                  <a:avLst/>
                </a:prstGeom>
              </p:spPr>
            </p:pic>
            <p:sp>
              <p:nvSpPr>
                <p:cNvPr id="60" name="Rectangle 59">
                  <a:extLst>
                    <a:ext uri="{FF2B5EF4-FFF2-40B4-BE49-F238E27FC236}">
                      <a16:creationId xmlns:a16="http://schemas.microsoft.com/office/drawing/2014/main" id="{FFCC7461-5E4C-474A-81EB-602C095701B6}"/>
                    </a:ext>
                  </a:extLst>
                </p:cNvPr>
                <p:cNvSpPr/>
                <p:nvPr/>
              </p:nvSpPr>
              <p:spPr>
                <a:xfrm>
                  <a:off x="6191252" y="421243"/>
                  <a:ext cx="20296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08B2F63-8D1A-460F-993D-46E2E3BF6431}"/>
                  </a:ext>
                </a:extLst>
              </p:cNvPr>
              <p:cNvGrpSpPr/>
              <p:nvPr/>
            </p:nvGrpSpPr>
            <p:grpSpPr>
              <a:xfrm>
                <a:off x="831968" y="3147765"/>
                <a:ext cx="6608900" cy="2617533"/>
                <a:chOff x="758623" y="3119702"/>
                <a:chExt cx="5455136" cy="2540129"/>
              </a:xfrm>
            </p:grpSpPr>
            <p:pic>
              <p:nvPicPr>
                <p:cNvPr id="26" name="Picture 25">
                  <a:extLst>
                    <a:ext uri="{FF2B5EF4-FFF2-40B4-BE49-F238E27FC236}">
                      <a16:creationId xmlns:a16="http://schemas.microsoft.com/office/drawing/2014/main" id="{2DF74FF4-8292-4AAE-803D-58FCA19F693B}"/>
                    </a:ext>
                  </a:extLst>
                </p:cNvPr>
                <p:cNvPicPr>
                  <a:picLocks noChangeAspect="1"/>
                </p:cNvPicPr>
                <p:nvPr/>
              </p:nvPicPr>
              <p:blipFill rotWithShape="1">
                <a:blip r:embed="rId6"/>
                <a:srcRect l="4885" t="50679" r="57886" b="2593"/>
                <a:stretch/>
              </p:blipFill>
              <p:spPr>
                <a:xfrm>
                  <a:off x="3516741" y="3119702"/>
                  <a:ext cx="2697018" cy="2538842"/>
                </a:xfrm>
                <a:prstGeom prst="rect">
                  <a:avLst/>
                </a:prstGeom>
              </p:spPr>
            </p:pic>
            <p:pic>
              <p:nvPicPr>
                <p:cNvPr id="27" name="Picture 26">
                  <a:extLst>
                    <a:ext uri="{FF2B5EF4-FFF2-40B4-BE49-F238E27FC236}">
                      <a16:creationId xmlns:a16="http://schemas.microsoft.com/office/drawing/2014/main" id="{CF884193-6C9F-4717-A309-40881C7C8E26}"/>
                    </a:ext>
                  </a:extLst>
                </p:cNvPr>
                <p:cNvPicPr>
                  <a:picLocks noChangeAspect="1"/>
                </p:cNvPicPr>
                <p:nvPr/>
              </p:nvPicPr>
              <p:blipFill rotWithShape="1">
                <a:blip r:embed="rId6"/>
                <a:srcRect l="41667" t="50807" r="21104" b="2593"/>
                <a:stretch/>
              </p:blipFill>
              <p:spPr>
                <a:xfrm>
                  <a:off x="758623" y="3127916"/>
                  <a:ext cx="2697018" cy="2531915"/>
                </a:xfrm>
                <a:prstGeom prst="rect">
                  <a:avLst/>
                </a:prstGeom>
              </p:spPr>
            </p:pic>
          </p:grpSp>
          <p:grpSp>
            <p:nvGrpSpPr>
              <p:cNvPr id="50" name="Group 49">
                <a:extLst>
                  <a:ext uri="{FF2B5EF4-FFF2-40B4-BE49-F238E27FC236}">
                    <a16:creationId xmlns:a16="http://schemas.microsoft.com/office/drawing/2014/main" id="{C7603E62-608B-4E24-98BD-E3DA92E9859E}"/>
                  </a:ext>
                </a:extLst>
              </p:cNvPr>
              <p:cNvGrpSpPr/>
              <p:nvPr/>
            </p:nvGrpSpPr>
            <p:grpSpPr>
              <a:xfrm>
                <a:off x="2435097" y="3182208"/>
                <a:ext cx="706394" cy="2764609"/>
                <a:chOff x="2081882" y="3153126"/>
                <a:chExt cx="583074" cy="2682856"/>
              </a:xfrm>
            </p:grpSpPr>
            <p:sp>
              <p:nvSpPr>
                <p:cNvPr id="36" name="TextBox 35">
                  <a:extLst>
                    <a:ext uri="{FF2B5EF4-FFF2-40B4-BE49-F238E27FC236}">
                      <a16:creationId xmlns:a16="http://schemas.microsoft.com/office/drawing/2014/main" id="{6FAEC6FD-CFAD-46AD-9474-040E4499E160}"/>
                    </a:ext>
                  </a:extLst>
                </p:cNvPr>
                <p:cNvSpPr txBox="1"/>
                <p:nvPr/>
              </p:nvSpPr>
              <p:spPr>
                <a:xfrm>
                  <a:off x="2081882" y="5566678"/>
                  <a:ext cx="583074"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56%</a:t>
                  </a:r>
                </a:p>
              </p:txBody>
            </p:sp>
            <p:cxnSp>
              <p:nvCxnSpPr>
                <p:cNvPr id="43" name="Straight Connector 42">
                  <a:extLst>
                    <a:ext uri="{FF2B5EF4-FFF2-40B4-BE49-F238E27FC236}">
                      <a16:creationId xmlns:a16="http://schemas.microsoft.com/office/drawing/2014/main" id="{CBF76703-7C1B-48D6-AAF0-329A5ABAE5FB}"/>
                    </a:ext>
                  </a:extLst>
                </p:cNvPr>
                <p:cNvCxnSpPr>
                  <a:cxnSpLocks/>
                </p:cNvCxnSpPr>
                <p:nvPr/>
              </p:nvCxnSpPr>
              <p:spPr>
                <a:xfrm>
                  <a:off x="2288253" y="3153126"/>
                  <a:ext cx="0" cy="2365367"/>
                </a:xfrm>
                <a:prstGeom prst="line">
                  <a:avLst/>
                </a:prstGeom>
                <a:ln w="25400">
                  <a:solidFill>
                    <a:srgbClr val="00BAC0"/>
                  </a:solidFill>
                  <a:prstDash val="dash"/>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0F4ABF16-C706-4661-9A4B-6D4D82A351E2}"/>
                  </a:ext>
                </a:extLst>
              </p:cNvPr>
              <p:cNvGrpSpPr/>
              <p:nvPr/>
            </p:nvGrpSpPr>
            <p:grpSpPr>
              <a:xfrm>
                <a:off x="5279506" y="3182208"/>
                <a:ext cx="706394" cy="2760031"/>
                <a:chOff x="4429722" y="3153126"/>
                <a:chExt cx="583074" cy="2678413"/>
              </a:xfrm>
            </p:grpSpPr>
            <p:sp>
              <p:nvSpPr>
                <p:cNvPr id="35" name="TextBox 34">
                  <a:extLst>
                    <a:ext uri="{FF2B5EF4-FFF2-40B4-BE49-F238E27FC236}">
                      <a16:creationId xmlns:a16="http://schemas.microsoft.com/office/drawing/2014/main" id="{01849250-607D-4E53-BBC7-3B5EDFDFDE5E}"/>
                    </a:ext>
                  </a:extLst>
                </p:cNvPr>
                <p:cNvSpPr txBox="1"/>
                <p:nvPr/>
              </p:nvSpPr>
              <p:spPr>
                <a:xfrm>
                  <a:off x="4429722" y="5562235"/>
                  <a:ext cx="583074"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41%</a:t>
                  </a:r>
                </a:p>
              </p:txBody>
            </p:sp>
            <p:cxnSp>
              <p:nvCxnSpPr>
                <p:cNvPr id="44" name="Straight Connector 43">
                  <a:extLst>
                    <a:ext uri="{FF2B5EF4-FFF2-40B4-BE49-F238E27FC236}">
                      <a16:creationId xmlns:a16="http://schemas.microsoft.com/office/drawing/2014/main" id="{DED6E6B4-E3AA-4EBB-9028-C331DE3E26AE}"/>
                    </a:ext>
                  </a:extLst>
                </p:cNvPr>
                <p:cNvCxnSpPr>
                  <a:cxnSpLocks/>
                </p:cNvCxnSpPr>
                <p:nvPr/>
              </p:nvCxnSpPr>
              <p:spPr>
                <a:xfrm>
                  <a:off x="4639658" y="3153126"/>
                  <a:ext cx="0" cy="2357612"/>
                </a:xfrm>
                <a:prstGeom prst="line">
                  <a:avLst/>
                </a:prstGeom>
                <a:ln w="25400">
                  <a:solidFill>
                    <a:srgbClr val="00BAC0"/>
                  </a:solidFill>
                  <a:prstDash val="dash"/>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56484FA4-2B78-4949-9B26-FD47BD684774}"/>
                  </a:ext>
                </a:extLst>
              </p:cNvPr>
              <p:cNvSpPr txBox="1"/>
              <p:nvPr/>
            </p:nvSpPr>
            <p:spPr>
              <a:xfrm>
                <a:off x="3393085" y="3274435"/>
                <a:ext cx="2074905"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grpSp>
            <p:nvGrpSpPr>
              <p:cNvPr id="69" name="Group 68">
                <a:extLst>
                  <a:ext uri="{FF2B5EF4-FFF2-40B4-BE49-F238E27FC236}">
                    <a16:creationId xmlns:a16="http://schemas.microsoft.com/office/drawing/2014/main" id="{E1F1870F-94B3-41C5-B1ED-D7038E520485}"/>
                  </a:ext>
                </a:extLst>
              </p:cNvPr>
              <p:cNvGrpSpPr/>
              <p:nvPr/>
            </p:nvGrpSpPr>
            <p:grpSpPr>
              <a:xfrm>
                <a:off x="7367443" y="3156229"/>
                <a:ext cx="316606" cy="2623624"/>
                <a:chOff x="6153152" y="3127916"/>
                <a:chExt cx="261334" cy="2546040"/>
              </a:xfrm>
            </p:grpSpPr>
            <p:pic>
              <p:nvPicPr>
                <p:cNvPr id="58" name="Picture 57">
                  <a:extLst>
                    <a:ext uri="{FF2B5EF4-FFF2-40B4-BE49-F238E27FC236}">
                      <a16:creationId xmlns:a16="http://schemas.microsoft.com/office/drawing/2014/main" id="{0080913A-5C05-4CC7-9527-027EA7EA419C}"/>
                    </a:ext>
                  </a:extLst>
                </p:cNvPr>
                <p:cNvPicPr>
                  <a:picLocks noChangeAspect="1"/>
                </p:cNvPicPr>
                <p:nvPr/>
              </p:nvPicPr>
              <p:blipFill rotWithShape="1">
                <a:blip r:embed="rId5"/>
                <a:srcRect l="78969" t="53759" r="18192" b="3009"/>
                <a:stretch/>
              </p:blipFill>
              <p:spPr>
                <a:xfrm>
                  <a:off x="6153152" y="3135114"/>
                  <a:ext cx="250084" cy="2538842"/>
                </a:xfrm>
                <a:prstGeom prst="rect">
                  <a:avLst/>
                </a:prstGeom>
              </p:spPr>
            </p:pic>
            <p:cxnSp>
              <p:nvCxnSpPr>
                <p:cNvPr id="63" name="Straight Connector 62">
                  <a:extLst>
                    <a:ext uri="{FF2B5EF4-FFF2-40B4-BE49-F238E27FC236}">
                      <a16:creationId xmlns:a16="http://schemas.microsoft.com/office/drawing/2014/main" id="{F89053C2-D3EB-4372-A973-FB523AB3CCFA}"/>
                    </a:ext>
                  </a:extLst>
                </p:cNvPr>
                <p:cNvCxnSpPr>
                  <a:cxnSpLocks/>
                </p:cNvCxnSpPr>
                <p:nvPr/>
              </p:nvCxnSpPr>
              <p:spPr>
                <a:xfrm>
                  <a:off x="6165057" y="3135114"/>
                  <a:ext cx="229161" cy="0"/>
                </a:xfrm>
                <a:prstGeom prst="line">
                  <a:avLst/>
                </a:prstGeom>
                <a:ln>
                  <a:solidFill>
                    <a:srgbClr val="363636"/>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6F3658E-61FC-424B-A8D7-7E259D3453EF}"/>
                    </a:ext>
                  </a:extLst>
                </p:cNvPr>
                <p:cNvSpPr/>
                <p:nvPr/>
              </p:nvSpPr>
              <p:spPr>
                <a:xfrm>
                  <a:off x="6355556" y="3127916"/>
                  <a:ext cx="58930" cy="50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2" name="TextBox 31">
              <a:extLst>
                <a:ext uri="{FF2B5EF4-FFF2-40B4-BE49-F238E27FC236}">
                  <a16:creationId xmlns:a16="http://schemas.microsoft.com/office/drawing/2014/main" id="{47502654-FAB0-408F-9DCD-6DCDF2F8C209}"/>
                </a:ext>
              </a:extLst>
            </p:cNvPr>
            <p:cNvSpPr txBox="1"/>
            <p:nvPr/>
          </p:nvSpPr>
          <p:spPr>
            <a:xfrm>
              <a:off x="3386667" y="679694"/>
              <a:ext cx="2191750"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grpSp>
      <p:grpSp>
        <p:nvGrpSpPr>
          <p:cNvPr id="54" name="Group 53">
            <a:extLst>
              <a:ext uri="{FF2B5EF4-FFF2-40B4-BE49-F238E27FC236}">
                <a16:creationId xmlns:a16="http://schemas.microsoft.com/office/drawing/2014/main" id="{C5FA30EF-6CCF-49DC-B542-9028A6D9B115}"/>
              </a:ext>
            </a:extLst>
          </p:cNvPr>
          <p:cNvGrpSpPr/>
          <p:nvPr/>
        </p:nvGrpSpPr>
        <p:grpSpPr>
          <a:xfrm>
            <a:off x="1512282" y="3816333"/>
            <a:ext cx="947776" cy="1790100"/>
            <a:chOff x="1320170" y="3768499"/>
            <a:chExt cx="782316" cy="1737164"/>
          </a:xfrm>
        </p:grpSpPr>
        <p:cxnSp>
          <p:nvCxnSpPr>
            <p:cNvPr id="39" name="Straight Connector 38">
              <a:extLst>
                <a:ext uri="{FF2B5EF4-FFF2-40B4-BE49-F238E27FC236}">
                  <a16:creationId xmlns:a16="http://schemas.microsoft.com/office/drawing/2014/main" id="{3229207C-3771-4A31-BEB3-0760B3527D9E}"/>
                </a:ext>
              </a:extLst>
            </p:cNvPr>
            <p:cNvCxnSpPr>
              <a:cxnSpLocks/>
            </p:cNvCxnSpPr>
            <p:nvPr/>
          </p:nvCxnSpPr>
          <p:spPr>
            <a:xfrm flipV="1">
              <a:off x="1579250" y="3991188"/>
              <a:ext cx="0" cy="15144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82E4F17-648C-4D50-8BB7-48E5A9C5D3F4}"/>
                </a:ext>
              </a:extLst>
            </p:cNvPr>
            <p:cNvSpPr txBox="1"/>
            <p:nvPr/>
          </p:nvSpPr>
          <p:spPr>
            <a:xfrm>
              <a:off x="1320170" y="3768499"/>
              <a:ext cx="782316" cy="261610"/>
            </a:xfrm>
            <a:prstGeom prst="rect">
              <a:avLst/>
            </a:prstGeom>
            <a:noFill/>
          </p:spPr>
          <p:txBody>
            <a:bodyPr wrap="square" rtlCol="0">
              <a:spAutoFit/>
            </a:bodyPr>
            <a:lstStyle/>
            <a:p>
              <a:r>
                <a:rPr lang="en-US" sz="1050" dirty="0"/>
                <a:t>Public 26%</a:t>
              </a:r>
            </a:p>
          </p:txBody>
        </p:sp>
      </p:grpSp>
      <p:grpSp>
        <p:nvGrpSpPr>
          <p:cNvPr id="53" name="Group 52">
            <a:extLst>
              <a:ext uri="{FF2B5EF4-FFF2-40B4-BE49-F238E27FC236}">
                <a16:creationId xmlns:a16="http://schemas.microsoft.com/office/drawing/2014/main" id="{B6E0042E-F067-4F9A-965D-9FC77B5AADD8}"/>
              </a:ext>
            </a:extLst>
          </p:cNvPr>
          <p:cNvGrpSpPr/>
          <p:nvPr/>
        </p:nvGrpSpPr>
        <p:grpSpPr>
          <a:xfrm>
            <a:off x="2639532" y="3776225"/>
            <a:ext cx="1123358" cy="1830207"/>
            <a:chOff x="2250627" y="3729578"/>
            <a:chExt cx="927245" cy="1776085"/>
          </a:xfrm>
        </p:grpSpPr>
        <p:cxnSp>
          <p:nvCxnSpPr>
            <p:cNvPr id="40" name="Straight Connector 39">
              <a:extLst>
                <a:ext uri="{FF2B5EF4-FFF2-40B4-BE49-F238E27FC236}">
                  <a16:creationId xmlns:a16="http://schemas.microsoft.com/office/drawing/2014/main" id="{AC8E6BC4-DDA9-4DD5-BF75-0D2D36A274D5}"/>
                </a:ext>
              </a:extLst>
            </p:cNvPr>
            <p:cNvCxnSpPr>
              <a:cxnSpLocks/>
            </p:cNvCxnSpPr>
            <p:nvPr/>
          </p:nvCxnSpPr>
          <p:spPr>
            <a:xfrm flipV="1">
              <a:off x="2431732" y="3991188"/>
              <a:ext cx="0" cy="151447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A9D2789-015C-4B7E-884F-69E222BB91E9}"/>
                </a:ext>
              </a:extLst>
            </p:cNvPr>
            <p:cNvSpPr txBox="1"/>
            <p:nvPr/>
          </p:nvSpPr>
          <p:spPr>
            <a:xfrm>
              <a:off x="2250627" y="3729578"/>
              <a:ext cx="927245" cy="253916"/>
            </a:xfrm>
            <a:prstGeom prst="rect">
              <a:avLst/>
            </a:prstGeom>
            <a:noFill/>
          </p:spPr>
          <p:txBody>
            <a:bodyPr wrap="square" rtlCol="0">
              <a:spAutoFit/>
            </a:bodyPr>
            <a:lstStyle/>
            <a:p>
              <a:r>
                <a:rPr lang="en-US" sz="1050" dirty="0"/>
                <a:t>Private 62%</a:t>
              </a:r>
            </a:p>
          </p:txBody>
        </p:sp>
      </p:grpSp>
    </p:spTree>
    <p:extLst>
      <p:ext uri="{BB962C8B-B14F-4D97-AF65-F5344CB8AC3E}">
        <p14:creationId xmlns:p14="http://schemas.microsoft.com/office/powerpoint/2010/main" val="4034347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CD0CA78-14EF-461D-B58D-5DE8968AF25C}"/>
              </a:ext>
            </a:extLst>
          </p:cNvPr>
          <p:cNvGrpSpPr/>
          <p:nvPr/>
        </p:nvGrpSpPr>
        <p:grpSpPr>
          <a:xfrm>
            <a:off x="628058" y="3443289"/>
            <a:ext cx="6594863" cy="2507424"/>
            <a:chOff x="628058" y="3429000"/>
            <a:chExt cx="6594863" cy="2507424"/>
          </a:xfrm>
        </p:grpSpPr>
        <p:pic>
          <p:nvPicPr>
            <p:cNvPr id="47" name="Picture 46">
              <a:extLst>
                <a:ext uri="{FF2B5EF4-FFF2-40B4-BE49-F238E27FC236}">
                  <a16:creationId xmlns:a16="http://schemas.microsoft.com/office/drawing/2014/main" id="{9BFBACBB-BFF5-4D5A-AFEB-D7104C8A3317}"/>
                </a:ext>
              </a:extLst>
            </p:cNvPr>
            <p:cNvPicPr>
              <a:picLocks noChangeAspect="1"/>
            </p:cNvPicPr>
            <p:nvPr/>
          </p:nvPicPr>
          <p:blipFill rotWithShape="1">
            <a:blip r:embed="rId3"/>
            <a:srcRect l="1887" t="49190" r="8360" b="2924"/>
            <a:stretch/>
          </p:blipFill>
          <p:spPr>
            <a:xfrm>
              <a:off x="628058" y="3429000"/>
              <a:ext cx="6594863" cy="2345767"/>
            </a:xfrm>
            <a:prstGeom prst="rect">
              <a:avLst/>
            </a:prstGeom>
          </p:spPr>
        </p:pic>
        <p:sp>
          <p:nvSpPr>
            <p:cNvPr id="49" name="TextBox 48">
              <a:extLst>
                <a:ext uri="{FF2B5EF4-FFF2-40B4-BE49-F238E27FC236}">
                  <a16:creationId xmlns:a16="http://schemas.microsoft.com/office/drawing/2014/main" id="{C4988158-F6FC-4109-8ABC-D402D01E6F3C}"/>
                </a:ext>
              </a:extLst>
            </p:cNvPr>
            <p:cNvSpPr txBox="1"/>
            <p:nvPr/>
          </p:nvSpPr>
          <p:spPr>
            <a:xfrm>
              <a:off x="3082606" y="5667120"/>
              <a:ext cx="86088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36%</a:t>
              </a:r>
            </a:p>
          </p:txBody>
        </p:sp>
      </p:grpSp>
      <p:grpSp>
        <p:nvGrpSpPr>
          <p:cNvPr id="73" name="Group 72">
            <a:extLst>
              <a:ext uri="{FF2B5EF4-FFF2-40B4-BE49-F238E27FC236}">
                <a16:creationId xmlns:a16="http://schemas.microsoft.com/office/drawing/2014/main" id="{AA3108F4-3889-4FF9-84B2-959219644C94}"/>
              </a:ext>
            </a:extLst>
          </p:cNvPr>
          <p:cNvGrpSpPr/>
          <p:nvPr/>
        </p:nvGrpSpPr>
        <p:grpSpPr>
          <a:xfrm>
            <a:off x="628058" y="1039789"/>
            <a:ext cx="6594863" cy="2477748"/>
            <a:chOff x="628058" y="1039789"/>
            <a:chExt cx="6594863" cy="2477748"/>
          </a:xfrm>
        </p:grpSpPr>
        <p:sp>
          <p:nvSpPr>
            <p:cNvPr id="94" name="TextBox 93">
              <a:extLst>
                <a:ext uri="{FF2B5EF4-FFF2-40B4-BE49-F238E27FC236}">
                  <a16:creationId xmlns:a16="http://schemas.microsoft.com/office/drawing/2014/main" id="{D3E15E48-E70E-45FF-890E-0AC47B246F1C}"/>
                </a:ext>
              </a:extLst>
            </p:cNvPr>
            <p:cNvSpPr txBox="1"/>
            <p:nvPr/>
          </p:nvSpPr>
          <p:spPr>
            <a:xfrm>
              <a:off x="2535446" y="3248233"/>
              <a:ext cx="484450"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Calibri" panose="020F0502020204030204"/>
                </a:rPr>
                <a:t>2</a:t>
              </a: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6%</a:t>
              </a:r>
            </a:p>
          </p:txBody>
        </p:sp>
        <p:pic>
          <p:nvPicPr>
            <p:cNvPr id="24" name="Picture 23">
              <a:extLst>
                <a:ext uri="{FF2B5EF4-FFF2-40B4-BE49-F238E27FC236}">
                  <a16:creationId xmlns:a16="http://schemas.microsoft.com/office/drawing/2014/main" id="{B1CA25C2-4281-41B1-AA9C-274BEB6539E7}"/>
                </a:ext>
              </a:extLst>
            </p:cNvPr>
            <p:cNvPicPr>
              <a:picLocks noChangeAspect="1"/>
            </p:cNvPicPr>
            <p:nvPr/>
          </p:nvPicPr>
          <p:blipFill rotWithShape="1">
            <a:blip r:embed="rId3"/>
            <a:srcRect l="1888" t="3431" r="8361" b="50856"/>
            <a:stretch/>
          </p:blipFill>
          <p:spPr>
            <a:xfrm>
              <a:off x="628058" y="1039789"/>
              <a:ext cx="6594863" cy="2239278"/>
            </a:xfrm>
            <a:prstGeom prst="rect">
              <a:avLst/>
            </a:prstGeom>
          </p:spPr>
        </p:pic>
      </p:grpSp>
      <p:sp>
        <p:nvSpPr>
          <p:cNvPr id="74" name="Rectangle 73">
            <a:extLst>
              <a:ext uri="{FF2B5EF4-FFF2-40B4-BE49-F238E27FC236}">
                <a16:creationId xmlns:a16="http://schemas.microsoft.com/office/drawing/2014/main" id="{754028A3-DBA2-46A1-A761-746E09267FB6}"/>
              </a:ext>
            </a:extLst>
          </p:cNvPr>
          <p:cNvSpPr/>
          <p:nvPr/>
        </p:nvSpPr>
        <p:spPr>
          <a:xfrm>
            <a:off x="2401510" y="3326132"/>
            <a:ext cx="720656" cy="124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KSU Logo">
            <a:extLst>
              <a:ext uri="{FF2B5EF4-FFF2-40B4-BE49-F238E27FC236}">
                <a16:creationId xmlns:a16="http://schemas.microsoft.com/office/drawing/2014/main" id="{21E20CFF-8FA7-43C4-A7E8-D2CF594C9C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61" t="-3160" r="1807" b="3160"/>
          <a:stretch/>
        </p:blipFill>
        <p:spPr bwMode="auto">
          <a:xfrm>
            <a:off x="10245012" y="6033364"/>
            <a:ext cx="1835015" cy="10415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EDD2BF-B99E-449B-930A-BC2CB5E0AA2D}"/>
              </a:ext>
            </a:extLst>
          </p:cNvPr>
          <p:cNvSpPr txBox="1"/>
          <p:nvPr/>
        </p:nvSpPr>
        <p:spPr>
          <a:xfrm>
            <a:off x="7880843" y="428893"/>
            <a:ext cx="3947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Pell Grant vs Dropout rate</a:t>
            </a:r>
          </a:p>
        </p:txBody>
      </p:sp>
      <p:cxnSp>
        <p:nvCxnSpPr>
          <p:cNvPr id="6" name="Straight Connector 5">
            <a:extLst>
              <a:ext uri="{FF2B5EF4-FFF2-40B4-BE49-F238E27FC236}">
                <a16:creationId xmlns:a16="http://schemas.microsoft.com/office/drawing/2014/main" id="{3662BBE7-1538-4DE8-B2B0-A44DAE0CC74E}"/>
              </a:ext>
            </a:extLst>
          </p:cNvPr>
          <p:cNvCxnSpPr>
            <a:cxnSpLocks/>
          </p:cNvCxnSpPr>
          <p:nvPr/>
        </p:nvCxnSpPr>
        <p:spPr>
          <a:xfrm>
            <a:off x="7880843" y="890558"/>
            <a:ext cx="39477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A93C510-506A-43CF-9E53-07B5F7A92C07}"/>
              </a:ext>
            </a:extLst>
          </p:cNvPr>
          <p:cNvSpPr txBox="1"/>
          <p:nvPr/>
        </p:nvSpPr>
        <p:spPr>
          <a:xfrm>
            <a:off x="5814677" y="3612517"/>
            <a:ext cx="17126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sp>
        <p:nvSpPr>
          <p:cNvPr id="50" name="TextBox 49">
            <a:extLst>
              <a:ext uri="{FF2B5EF4-FFF2-40B4-BE49-F238E27FC236}">
                <a16:creationId xmlns:a16="http://schemas.microsoft.com/office/drawing/2014/main" id="{B9882FA6-8D83-4DEB-AAB6-6DBC790DB94F}"/>
              </a:ext>
            </a:extLst>
          </p:cNvPr>
          <p:cNvSpPr txBox="1"/>
          <p:nvPr/>
        </p:nvSpPr>
        <p:spPr>
          <a:xfrm>
            <a:off x="3045067" y="5866354"/>
            <a:ext cx="16608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Dropout rate</a:t>
            </a:r>
          </a:p>
        </p:txBody>
      </p:sp>
      <p:pic>
        <p:nvPicPr>
          <p:cNvPr id="90" name="Picture 89">
            <a:extLst>
              <a:ext uri="{FF2B5EF4-FFF2-40B4-BE49-F238E27FC236}">
                <a16:creationId xmlns:a16="http://schemas.microsoft.com/office/drawing/2014/main" id="{AB3937C7-6A99-46FF-A883-47677BBE4EC0}"/>
              </a:ext>
            </a:extLst>
          </p:cNvPr>
          <p:cNvPicPr>
            <a:picLocks noChangeAspect="1"/>
          </p:cNvPicPr>
          <p:nvPr/>
        </p:nvPicPr>
        <p:blipFill rotWithShape="1">
          <a:blip r:embed="rId5"/>
          <a:srcRect t="3756" r="97929" b="2973"/>
          <a:stretch/>
        </p:blipFill>
        <p:spPr>
          <a:xfrm>
            <a:off x="241550" y="813540"/>
            <a:ext cx="168752" cy="5067295"/>
          </a:xfrm>
          <a:prstGeom prst="rect">
            <a:avLst/>
          </a:prstGeom>
        </p:spPr>
      </p:pic>
      <p:sp>
        <p:nvSpPr>
          <p:cNvPr id="44" name="TextBox 43">
            <a:extLst>
              <a:ext uri="{FF2B5EF4-FFF2-40B4-BE49-F238E27FC236}">
                <a16:creationId xmlns:a16="http://schemas.microsoft.com/office/drawing/2014/main" id="{B2EC3FF9-4D6B-49D4-8492-968EF5CB19C3}"/>
              </a:ext>
            </a:extLst>
          </p:cNvPr>
          <p:cNvSpPr txBox="1"/>
          <p:nvPr/>
        </p:nvSpPr>
        <p:spPr>
          <a:xfrm>
            <a:off x="5626953" y="1204671"/>
            <a:ext cx="18091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sp>
        <p:nvSpPr>
          <p:cNvPr id="48" name="TextBox 47">
            <a:extLst>
              <a:ext uri="{FF2B5EF4-FFF2-40B4-BE49-F238E27FC236}">
                <a16:creationId xmlns:a16="http://schemas.microsoft.com/office/drawing/2014/main" id="{C940EFB2-9AAC-2446-BBB3-D052EA162DDF}"/>
              </a:ext>
            </a:extLst>
          </p:cNvPr>
          <p:cNvSpPr txBox="1"/>
          <p:nvPr/>
        </p:nvSpPr>
        <p:spPr>
          <a:xfrm>
            <a:off x="2479033" y="3256067"/>
            <a:ext cx="86088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Calibri" panose="020F0502020204030204"/>
              </a:rPr>
              <a:t>26</a:t>
            </a: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8" name="TextBox 17">
            <a:extLst>
              <a:ext uri="{FF2B5EF4-FFF2-40B4-BE49-F238E27FC236}">
                <a16:creationId xmlns:a16="http://schemas.microsoft.com/office/drawing/2014/main" id="{7D17E370-B9A0-4C07-B4A1-55CF3ADC5057}"/>
              </a:ext>
            </a:extLst>
          </p:cNvPr>
          <p:cNvSpPr txBox="1"/>
          <p:nvPr/>
        </p:nvSpPr>
        <p:spPr>
          <a:xfrm>
            <a:off x="8078393" y="1039789"/>
            <a:ext cx="3424193" cy="39472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FINDING</a:t>
            </a:r>
          </a:p>
          <a:p>
            <a:pPr marL="285750" lvl="0" indent="-285750">
              <a:spcAft>
                <a:spcPts val="900"/>
              </a:spcAft>
              <a:buFont typeface="Arial" panose="020B0604020202020204" pitchFamily="34" charset="0"/>
              <a:buChar char="•"/>
            </a:pPr>
            <a:r>
              <a:rPr lang="en-US" dirty="0">
                <a:solidFill>
                  <a:prstClr val="black"/>
                </a:solidFill>
              </a:rPr>
              <a:t>We are 95% confident that the median dropout rate for Majority Pell institutions is from 8 to 11% higher than Minority Pell institutions.</a:t>
            </a:r>
          </a:p>
          <a:p>
            <a:pPr marL="285750" lvl="0" indent="-285750">
              <a:spcAft>
                <a:spcPts val="900"/>
              </a:spcAft>
              <a:buFont typeface="Arial" panose="020B0604020202020204" pitchFamily="34" charset="0"/>
              <a:buChar char="•"/>
            </a:pP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lvl="0">
              <a:spcAft>
                <a:spcPts val="900"/>
              </a:spcAft>
            </a:pPr>
            <a:endPar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rPr>
              <a:t>TAKE-AWAY</a:t>
            </a:r>
          </a:p>
          <a:p>
            <a:pPr marL="285750" indent="-285750">
              <a:buFont typeface="Arial" panose="020B0604020202020204" pitchFamily="34" charset="0"/>
              <a:buChar char="•"/>
            </a:pPr>
            <a:r>
              <a:rPr kumimoji="0" lang="en-US" sz="1800" i="0" u="none" strike="noStrike" kern="1200" cap="none" spc="0" normalizeH="0" baseline="0" noProof="0" dirty="0">
                <a:ln>
                  <a:noFill/>
                </a:ln>
                <a:solidFill>
                  <a:prstClr val="black"/>
                </a:solidFill>
                <a:effectLst/>
                <a:uLnTx/>
                <a:uFillTx/>
                <a:ea typeface="+mn-ea"/>
                <a:cs typeface="+mn-cs"/>
              </a:rPr>
              <a:t>Majority Pell institutions have a higher dropout rate than Minority Pell institutions.</a:t>
            </a: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6208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KSU Logo">
            <a:extLst>
              <a:ext uri="{FF2B5EF4-FFF2-40B4-BE49-F238E27FC236}">
                <a16:creationId xmlns:a16="http://schemas.microsoft.com/office/drawing/2014/main" id="{FA923DC6-30C8-4C1A-BB5D-51712068CE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61" t="-3160" r="1807" b="3160"/>
          <a:stretch/>
        </p:blipFill>
        <p:spPr bwMode="auto">
          <a:xfrm>
            <a:off x="10356985" y="6022650"/>
            <a:ext cx="1835015" cy="104154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87C452F7-C254-47A9-B0D4-819F466B794B}"/>
              </a:ext>
            </a:extLst>
          </p:cNvPr>
          <p:cNvGrpSpPr/>
          <p:nvPr/>
        </p:nvGrpSpPr>
        <p:grpSpPr>
          <a:xfrm>
            <a:off x="-1086" y="0"/>
            <a:ext cx="12193086" cy="6858000"/>
            <a:chOff x="-13335" y="0"/>
            <a:chExt cx="12193086" cy="6858000"/>
          </a:xfrm>
        </p:grpSpPr>
        <p:cxnSp>
          <p:nvCxnSpPr>
            <p:cNvPr id="17" name="Straight Connector 16">
              <a:extLst>
                <a:ext uri="{FF2B5EF4-FFF2-40B4-BE49-F238E27FC236}">
                  <a16:creationId xmlns:a16="http://schemas.microsoft.com/office/drawing/2014/main" id="{9D76D74F-A4C0-40D4-860B-D6EBEBD0479D}"/>
                </a:ext>
              </a:extLst>
            </p:cNvPr>
            <p:cNvCxnSpPr>
              <a:cxnSpLocks/>
            </p:cNvCxnSpPr>
            <p:nvPr/>
          </p:nvCxnSpPr>
          <p:spPr>
            <a:xfrm>
              <a:off x="-12249" y="3352800"/>
              <a:ext cx="12192000" cy="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EB921D5-286D-42E2-A59F-79992872DDC6}"/>
                </a:ext>
              </a:extLst>
            </p:cNvPr>
            <p:cNvCxnSpPr>
              <a:cxnSpLocks/>
            </p:cNvCxnSpPr>
            <p:nvPr/>
          </p:nvCxnSpPr>
          <p:spPr>
            <a:xfrm>
              <a:off x="-13335" y="3429000"/>
              <a:ext cx="6080760" cy="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A3FB9D-5E52-473D-822B-9CFC0A483699}"/>
                </a:ext>
              </a:extLst>
            </p:cNvPr>
            <p:cNvCxnSpPr>
              <a:cxnSpLocks/>
            </p:cNvCxnSpPr>
            <p:nvPr/>
          </p:nvCxnSpPr>
          <p:spPr>
            <a:xfrm>
              <a:off x="6000750" y="0"/>
              <a:ext cx="0" cy="685800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4EBEE4-19C2-40C9-B17F-E125AE4B2B79}"/>
                </a:ext>
              </a:extLst>
            </p:cNvPr>
            <p:cNvCxnSpPr>
              <a:cxnSpLocks/>
            </p:cNvCxnSpPr>
            <p:nvPr/>
          </p:nvCxnSpPr>
          <p:spPr>
            <a:xfrm>
              <a:off x="6096000" y="0"/>
              <a:ext cx="0" cy="3429000"/>
            </a:xfrm>
            <a:prstGeom prst="line">
              <a:avLst/>
            </a:prstGeom>
            <a:ln w="25400">
              <a:solidFill>
                <a:schemeClr val="accent1">
                  <a:alpha val="0"/>
                </a:schemeClr>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7DECF252-B6CD-44B7-8359-B42FCDE9FA9E}"/>
              </a:ext>
            </a:extLst>
          </p:cNvPr>
          <p:cNvCxnSpPr>
            <a:cxnSpLocks/>
          </p:cNvCxnSpPr>
          <p:nvPr/>
        </p:nvCxnSpPr>
        <p:spPr>
          <a:xfrm>
            <a:off x="4166361" y="451514"/>
            <a:ext cx="417305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4AF6607-E3EA-432C-ADA3-8F3AC08EAA7A}"/>
              </a:ext>
            </a:extLst>
          </p:cNvPr>
          <p:cNvSpPr txBox="1"/>
          <p:nvPr/>
        </p:nvSpPr>
        <p:spPr>
          <a:xfrm>
            <a:off x="641825" y="6266659"/>
            <a:ext cx="75431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Percent of federal loan borrowers who entered default within 2 years</a:t>
            </a:r>
          </a:p>
        </p:txBody>
      </p:sp>
      <p:grpSp>
        <p:nvGrpSpPr>
          <p:cNvPr id="13" name="Group 12">
            <a:extLst>
              <a:ext uri="{FF2B5EF4-FFF2-40B4-BE49-F238E27FC236}">
                <a16:creationId xmlns:a16="http://schemas.microsoft.com/office/drawing/2014/main" id="{1F0638DF-D197-4BD3-AB9C-197884C40E69}"/>
              </a:ext>
            </a:extLst>
          </p:cNvPr>
          <p:cNvGrpSpPr/>
          <p:nvPr/>
        </p:nvGrpSpPr>
        <p:grpSpPr>
          <a:xfrm>
            <a:off x="483827" y="562206"/>
            <a:ext cx="11488299" cy="5836416"/>
            <a:chOff x="462421" y="307217"/>
            <a:chExt cx="11488299" cy="5836416"/>
          </a:xfrm>
        </p:grpSpPr>
        <p:grpSp>
          <p:nvGrpSpPr>
            <p:cNvPr id="14" name="Group 13">
              <a:extLst>
                <a:ext uri="{FF2B5EF4-FFF2-40B4-BE49-F238E27FC236}">
                  <a16:creationId xmlns:a16="http://schemas.microsoft.com/office/drawing/2014/main" id="{3D04A54F-7134-499E-B7FF-C4AC0FF64F8E}"/>
                </a:ext>
              </a:extLst>
            </p:cNvPr>
            <p:cNvGrpSpPr/>
            <p:nvPr/>
          </p:nvGrpSpPr>
          <p:grpSpPr>
            <a:xfrm>
              <a:off x="462421" y="307217"/>
              <a:ext cx="7427576" cy="5836416"/>
              <a:chOff x="460769" y="294040"/>
              <a:chExt cx="7427576" cy="5836416"/>
            </a:xfrm>
          </p:grpSpPr>
          <p:grpSp>
            <p:nvGrpSpPr>
              <p:cNvPr id="33" name="Group 32">
                <a:extLst>
                  <a:ext uri="{FF2B5EF4-FFF2-40B4-BE49-F238E27FC236}">
                    <a16:creationId xmlns:a16="http://schemas.microsoft.com/office/drawing/2014/main" id="{5F60F41A-FA2B-4AB1-933D-A030391A4531}"/>
                  </a:ext>
                </a:extLst>
              </p:cNvPr>
              <p:cNvGrpSpPr/>
              <p:nvPr/>
            </p:nvGrpSpPr>
            <p:grpSpPr>
              <a:xfrm>
                <a:off x="461375" y="4500532"/>
                <a:ext cx="7426970" cy="1629924"/>
                <a:chOff x="470899" y="4469057"/>
                <a:chExt cx="7426970" cy="1629924"/>
              </a:xfrm>
            </p:grpSpPr>
            <p:pic>
              <p:nvPicPr>
                <p:cNvPr id="43" name="Picture 42">
                  <a:extLst>
                    <a:ext uri="{FF2B5EF4-FFF2-40B4-BE49-F238E27FC236}">
                      <a16:creationId xmlns:a16="http://schemas.microsoft.com/office/drawing/2014/main" id="{859D8FBB-E0C7-4AF0-82C0-35A3EB0CA8A5}"/>
                    </a:ext>
                  </a:extLst>
                </p:cNvPr>
                <p:cNvPicPr>
                  <a:picLocks noChangeAspect="1"/>
                </p:cNvPicPr>
                <p:nvPr/>
              </p:nvPicPr>
              <p:blipFill rotWithShape="1">
                <a:blip r:embed="rId4"/>
                <a:srcRect l="1597" t="73002" r="-1"/>
                <a:stretch/>
              </p:blipFill>
              <p:spPr>
                <a:xfrm>
                  <a:off x="470899" y="4469057"/>
                  <a:ext cx="7426970" cy="1453367"/>
                </a:xfrm>
                <a:prstGeom prst="rect">
                  <a:avLst/>
                </a:prstGeom>
              </p:spPr>
            </p:pic>
            <p:sp>
              <p:nvSpPr>
                <p:cNvPr id="44" name="TextBox 43">
                  <a:extLst>
                    <a:ext uri="{FF2B5EF4-FFF2-40B4-BE49-F238E27FC236}">
                      <a16:creationId xmlns:a16="http://schemas.microsoft.com/office/drawing/2014/main" id="{CC96CCA4-DB43-4B41-84F2-82B561DC8860}"/>
                    </a:ext>
                  </a:extLst>
                </p:cNvPr>
                <p:cNvSpPr txBox="1"/>
                <p:nvPr/>
              </p:nvSpPr>
              <p:spPr>
                <a:xfrm>
                  <a:off x="1848205" y="5860454"/>
                  <a:ext cx="585731" cy="238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5.28%</a:t>
                  </a:r>
                </a:p>
              </p:txBody>
            </p:sp>
          </p:grpSp>
          <p:grpSp>
            <p:nvGrpSpPr>
              <p:cNvPr id="34" name="Group 33">
                <a:extLst>
                  <a:ext uri="{FF2B5EF4-FFF2-40B4-BE49-F238E27FC236}">
                    <a16:creationId xmlns:a16="http://schemas.microsoft.com/office/drawing/2014/main" id="{03BEED22-678E-4D39-9E13-B9A0846CA1BB}"/>
                  </a:ext>
                </a:extLst>
              </p:cNvPr>
              <p:cNvGrpSpPr/>
              <p:nvPr/>
            </p:nvGrpSpPr>
            <p:grpSpPr>
              <a:xfrm>
                <a:off x="511175" y="3097233"/>
                <a:ext cx="7373995" cy="1476994"/>
                <a:chOff x="523875" y="2990226"/>
                <a:chExt cx="7373995" cy="1476994"/>
              </a:xfrm>
            </p:grpSpPr>
            <p:pic>
              <p:nvPicPr>
                <p:cNvPr id="41" name="Picture 40">
                  <a:extLst>
                    <a:ext uri="{FF2B5EF4-FFF2-40B4-BE49-F238E27FC236}">
                      <a16:creationId xmlns:a16="http://schemas.microsoft.com/office/drawing/2014/main" id="{F02D9613-8679-490F-8029-3C3CAD7A43BD}"/>
                    </a:ext>
                  </a:extLst>
                </p:cNvPr>
                <p:cNvPicPr>
                  <a:picLocks noChangeAspect="1"/>
                </p:cNvPicPr>
                <p:nvPr/>
              </p:nvPicPr>
              <p:blipFill rotWithShape="1">
                <a:blip r:embed="rId5"/>
                <a:srcRect l="1959" t="49133" r="12632" b="27859"/>
                <a:stretch/>
              </p:blipFill>
              <p:spPr>
                <a:xfrm>
                  <a:off x="523875" y="2990226"/>
                  <a:ext cx="7373995" cy="1324324"/>
                </a:xfrm>
                <a:prstGeom prst="rect">
                  <a:avLst/>
                </a:prstGeom>
              </p:spPr>
            </p:pic>
            <p:sp>
              <p:nvSpPr>
                <p:cNvPr id="42" name="TextBox 41">
                  <a:extLst>
                    <a:ext uri="{FF2B5EF4-FFF2-40B4-BE49-F238E27FC236}">
                      <a16:creationId xmlns:a16="http://schemas.microsoft.com/office/drawing/2014/main" id="{8BFEF1D1-7EB6-4BC3-AF06-E7B1EAA9A7F3}"/>
                    </a:ext>
                  </a:extLst>
                </p:cNvPr>
                <p:cNvSpPr txBox="1"/>
                <p:nvPr/>
              </p:nvSpPr>
              <p:spPr>
                <a:xfrm>
                  <a:off x="1863010" y="4228693"/>
                  <a:ext cx="587850" cy="238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5.67%</a:t>
                  </a:r>
                </a:p>
              </p:txBody>
            </p:sp>
          </p:grpSp>
          <p:grpSp>
            <p:nvGrpSpPr>
              <p:cNvPr id="35" name="Group 34">
                <a:extLst>
                  <a:ext uri="{FF2B5EF4-FFF2-40B4-BE49-F238E27FC236}">
                    <a16:creationId xmlns:a16="http://schemas.microsoft.com/office/drawing/2014/main" id="{96B5890B-F021-4481-8966-CD7550468A8F}"/>
                  </a:ext>
                </a:extLst>
              </p:cNvPr>
              <p:cNvGrpSpPr/>
              <p:nvPr/>
            </p:nvGrpSpPr>
            <p:grpSpPr>
              <a:xfrm>
                <a:off x="511175" y="1725423"/>
                <a:ext cx="7373996" cy="1447968"/>
                <a:chOff x="523874" y="1544775"/>
                <a:chExt cx="7373996" cy="1447968"/>
              </a:xfrm>
            </p:grpSpPr>
            <p:pic>
              <p:nvPicPr>
                <p:cNvPr id="39" name="Picture 38">
                  <a:extLst>
                    <a:ext uri="{FF2B5EF4-FFF2-40B4-BE49-F238E27FC236}">
                      <a16:creationId xmlns:a16="http://schemas.microsoft.com/office/drawing/2014/main" id="{D2193A46-6816-405B-8EED-7A394CA31088}"/>
                    </a:ext>
                  </a:extLst>
                </p:cNvPr>
                <p:cNvPicPr>
                  <a:picLocks noChangeAspect="1"/>
                </p:cNvPicPr>
                <p:nvPr/>
              </p:nvPicPr>
              <p:blipFill rotWithShape="1">
                <a:blip r:embed="rId5"/>
                <a:srcRect l="1959" t="26817" r="12632" b="50744"/>
                <a:stretch/>
              </p:blipFill>
              <p:spPr>
                <a:xfrm>
                  <a:off x="523874" y="1544775"/>
                  <a:ext cx="7373996" cy="1291498"/>
                </a:xfrm>
                <a:prstGeom prst="rect">
                  <a:avLst/>
                </a:prstGeom>
              </p:spPr>
            </p:pic>
            <p:sp>
              <p:nvSpPr>
                <p:cNvPr id="40" name="TextBox 39">
                  <a:extLst>
                    <a:ext uri="{FF2B5EF4-FFF2-40B4-BE49-F238E27FC236}">
                      <a16:creationId xmlns:a16="http://schemas.microsoft.com/office/drawing/2014/main" id="{1538788C-9822-46F5-B501-BD9505813C41}"/>
                    </a:ext>
                  </a:extLst>
                </p:cNvPr>
                <p:cNvSpPr txBox="1"/>
                <p:nvPr/>
              </p:nvSpPr>
              <p:spPr>
                <a:xfrm>
                  <a:off x="2558491" y="2754216"/>
                  <a:ext cx="1000125" cy="238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10.07%</a:t>
                  </a:r>
                </a:p>
              </p:txBody>
            </p:sp>
          </p:grpSp>
          <p:grpSp>
            <p:nvGrpSpPr>
              <p:cNvPr id="36" name="Group 35">
                <a:extLst>
                  <a:ext uri="{FF2B5EF4-FFF2-40B4-BE49-F238E27FC236}">
                    <a16:creationId xmlns:a16="http://schemas.microsoft.com/office/drawing/2014/main" id="{FA29022A-E95F-462B-A6B8-2107DBEA5E7A}"/>
                  </a:ext>
                </a:extLst>
              </p:cNvPr>
              <p:cNvGrpSpPr/>
              <p:nvPr/>
            </p:nvGrpSpPr>
            <p:grpSpPr>
              <a:xfrm>
                <a:off x="460769" y="294040"/>
                <a:ext cx="7426970" cy="1474566"/>
                <a:chOff x="470900" y="63978"/>
                <a:chExt cx="7426970" cy="1474566"/>
              </a:xfrm>
            </p:grpSpPr>
            <p:pic>
              <p:nvPicPr>
                <p:cNvPr id="37" name="Picture 36">
                  <a:extLst>
                    <a:ext uri="{FF2B5EF4-FFF2-40B4-BE49-F238E27FC236}">
                      <a16:creationId xmlns:a16="http://schemas.microsoft.com/office/drawing/2014/main" id="{AA76D2B9-BA4B-4809-99AD-BA5B89940FCE}"/>
                    </a:ext>
                  </a:extLst>
                </p:cNvPr>
                <p:cNvPicPr>
                  <a:picLocks noChangeAspect="1"/>
                </p:cNvPicPr>
                <p:nvPr/>
              </p:nvPicPr>
              <p:blipFill rotWithShape="1">
                <a:blip r:embed="rId5"/>
                <a:srcRect l="1345" t="3618" r="12632" b="73374"/>
                <a:stretch/>
              </p:blipFill>
              <p:spPr>
                <a:xfrm>
                  <a:off x="470900" y="63978"/>
                  <a:ext cx="7426970" cy="1324323"/>
                </a:xfrm>
                <a:prstGeom prst="rect">
                  <a:avLst/>
                </a:prstGeom>
              </p:spPr>
            </p:pic>
            <p:sp>
              <p:nvSpPr>
                <p:cNvPr id="38" name="TextBox 37">
                  <a:extLst>
                    <a:ext uri="{FF2B5EF4-FFF2-40B4-BE49-F238E27FC236}">
                      <a16:creationId xmlns:a16="http://schemas.microsoft.com/office/drawing/2014/main" id="{F2F9CB59-6625-4E0D-A460-04AC981CEEC7}"/>
                    </a:ext>
                  </a:extLst>
                </p:cNvPr>
                <p:cNvSpPr txBox="1"/>
                <p:nvPr/>
              </p:nvSpPr>
              <p:spPr>
                <a:xfrm>
                  <a:off x="2797969" y="1300017"/>
                  <a:ext cx="1000125" cy="238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12.56%</a:t>
                  </a:r>
                </a:p>
              </p:txBody>
            </p:sp>
          </p:grpSp>
        </p:grpSp>
        <p:grpSp>
          <p:nvGrpSpPr>
            <p:cNvPr id="15" name="Group 14">
              <a:extLst>
                <a:ext uri="{FF2B5EF4-FFF2-40B4-BE49-F238E27FC236}">
                  <a16:creationId xmlns:a16="http://schemas.microsoft.com/office/drawing/2014/main" id="{0EDB3689-1464-43C0-8A45-F9CC671845B4}"/>
                </a:ext>
              </a:extLst>
            </p:cNvPr>
            <p:cNvGrpSpPr/>
            <p:nvPr/>
          </p:nvGrpSpPr>
          <p:grpSpPr>
            <a:xfrm>
              <a:off x="8023890" y="844915"/>
              <a:ext cx="3926830" cy="4465690"/>
              <a:chOff x="8023890" y="844915"/>
              <a:chExt cx="3926830" cy="4465690"/>
            </a:xfrm>
          </p:grpSpPr>
          <p:grpSp>
            <p:nvGrpSpPr>
              <p:cNvPr id="16" name="Group 15">
                <a:extLst>
                  <a:ext uri="{FF2B5EF4-FFF2-40B4-BE49-F238E27FC236}">
                    <a16:creationId xmlns:a16="http://schemas.microsoft.com/office/drawing/2014/main" id="{F906E923-6B2C-42A4-9AAA-E8BE1DA8AAF1}"/>
                  </a:ext>
                </a:extLst>
              </p:cNvPr>
              <p:cNvGrpSpPr/>
              <p:nvPr/>
            </p:nvGrpSpPr>
            <p:grpSpPr>
              <a:xfrm>
                <a:off x="8023890" y="2253129"/>
                <a:ext cx="3926830" cy="261610"/>
                <a:chOff x="7565168" y="2604510"/>
                <a:chExt cx="3926830" cy="261610"/>
              </a:xfrm>
            </p:grpSpPr>
            <p:sp>
              <p:nvSpPr>
                <p:cNvPr id="31" name="TextBox 30">
                  <a:extLst>
                    <a:ext uri="{FF2B5EF4-FFF2-40B4-BE49-F238E27FC236}">
                      <a16:creationId xmlns:a16="http://schemas.microsoft.com/office/drawing/2014/main" id="{793389C9-FDB7-4E8E-B7C2-2C00037F41D7}"/>
                    </a:ext>
                  </a:extLst>
                </p:cNvPr>
                <p:cNvSpPr txBox="1"/>
                <p:nvPr/>
              </p:nvSpPr>
              <p:spPr>
                <a:xfrm>
                  <a:off x="7754630" y="2604510"/>
                  <a:ext cx="373736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25% &lt;= and &lt;= 50% students graduate within 8 years</a:t>
                  </a:r>
                </a:p>
              </p:txBody>
            </p:sp>
            <p:sp>
              <p:nvSpPr>
                <p:cNvPr id="32" name="Rectangle 31">
                  <a:extLst>
                    <a:ext uri="{FF2B5EF4-FFF2-40B4-BE49-F238E27FC236}">
                      <a16:creationId xmlns:a16="http://schemas.microsoft.com/office/drawing/2014/main" id="{DE5A5977-A6D1-4CC3-994F-EC1BF33B65E3}"/>
                    </a:ext>
                  </a:extLst>
                </p:cNvPr>
                <p:cNvSpPr/>
                <p:nvPr/>
              </p:nvSpPr>
              <p:spPr>
                <a:xfrm>
                  <a:off x="7565168" y="2633192"/>
                  <a:ext cx="182880" cy="182880"/>
                </a:xfrm>
                <a:prstGeom prst="rect">
                  <a:avLst/>
                </a:prstGeom>
                <a:solidFill>
                  <a:srgbClr val="B0B3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Gulim" panose="020B0503020000020004" pitchFamily="34" charset="-127"/>
                    <a:ea typeface="Gulim" panose="020B0503020000020004" pitchFamily="34" charset="-127"/>
                    <a:cs typeface="+mn-cs"/>
                  </a:endParaRPr>
                </a:p>
              </p:txBody>
            </p:sp>
          </p:grpSp>
          <p:grpSp>
            <p:nvGrpSpPr>
              <p:cNvPr id="18" name="Group 17">
                <a:extLst>
                  <a:ext uri="{FF2B5EF4-FFF2-40B4-BE49-F238E27FC236}">
                    <a16:creationId xmlns:a16="http://schemas.microsoft.com/office/drawing/2014/main" id="{3532CE3F-F619-4EFF-BD3C-B44201048742}"/>
                  </a:ext>
                </a:extLst>
              </p:cNvPr>
              <p:cNvGrpSpPr/>
              <p:nvPr/>
            </p:nvGrpSpPr>
            <p:grpSpPr>
              <a:xfrm>
                <a:off x="8023890" y="5048995"/>
                <a:ext cx="2943850" cy="261610"/>
                <a:chOff x="7571750" y="5128308"/>
                <a:chExt cx="2943850" cy="261610"/>
              </a:xfrm>
            </p:grpSpPr>
            <p:sp>
              <p:nvSpPr>
                <p:cNvPr id="29" name="TextBox 28">
                  <a:extLst>
                    <a:ext uri="{FF2B5EF4-FFF2-40B4-BE49-F238E27FC236}">
                      <a16:creationId xmlns:a16="http://schemas.microsoft.com/office/drawing/2014/main" id="{EAB7D041-59D8-4618-B12B-9B80D2027C3A}"/>
                    </a:ext>
                  </a:extLst>
                </p:cNvPr>
                <p:cNvSpPr txBox="1"/>
                <p:nvPr/>
              </p:nvSpPr>
              <p:spPr>
                <a:xfrm>
                  <a:off x="7737314" y="5128308"/>
                  <a:ext cx="277828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&gt; 75% students graduate within 8 years</a:t>
                  </a:r>
                </a:p>
              </p:txBody>
            </p:sp>
            <p:sp>
              <p:nvSpPr>
                <p:cNvPr id="30" name="Rectangle 29">
                  <a:extLst>
                    <a:ext uri="{FF2B5EF4-FFF2-40B4-BE49-F238E27FC236}">
                      <a16:creationId xmlns:a16="http://schemas.microsoft.com/office/drawing/2014/main" id="{832B08C4-ACFC-4C16-B28E-73269ABF0E1E}"/>
                    </a:ext>
                  </a:extLst>
                </p:cNvPr>
                <p:cNvSpPr/>
                <p:nvPr/>
              </p:nvSpPr>
              <p:spPr>
                <a:xfrm>
                  <a:off x="7571750" y="5169126"/>
                  <a:ext cx="182880" cy="182880"/>
                </a:xfrm>
                <a:prstGeom prst="rect">
                  <a:avLst/>
                </a:prstGeom>
                <a:solidFill>
                  <a:srgbClr val="7E6F9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Gulim" panose="020B0503020000020004" pitchFamily="34" charset="-127"/>
                    <a:ea typeface="Gulim" panose="020B0503020000020004" pitchFamily="34" charset="-127"/>
                    <a:cs typeface="+mn-cs"/>
                  </a:endParaRPr>
                </a:p>
              </p:txBody>
            </p:sp>
          </p:grpSp>
          <p:grpSp>
            <p:nvGrpSpPr>
              <p:cNvPr id="21" name="Group 20">
                <a:extLst>
                  <a:ext uri="{FF2B5EF4-FFF2-40B4-BE49-F238E27FC236}">
                    <a16:creationId xmlns:a16="http://schemas.microsoft.com/office/drawing/2014/main" id="{A9D12684-F27E-4753-B549-BD2E3D7AB10E}"/>
                  </a:ext>
                </a:extLst>
              </p:cNvPr>
              <p:cNvGrpSpPr/>
              <p:nvPr/>
            </p:nvGrpSpPr>
            <p:grpSpPr>
              <a:xfrm>
                <a:off x="8023890" y="3644839"/>
                <a:ext cx="3920248" cy="261610"/>
                <a:chOff x="7565168" y="3864856"/>
                <a:chExt cx="3920248" cy="261610"/>
              </a:xfrm>
            </p:grpSpPr>
            <p:sp>
              <p:nvSpPr>
                <p:cNvPr id="27" name="TextBox 26">
                  <a:extLst>
                    <a:ext uri="{FF2B5EF4-FFF2-40B4-BE49-F238E27FC236}">
                      <a16:creationId xmlns:a16="http://schemas.microsoft.com/office/drawing/2014/main" id="{53937171-EAAE-4A69-BB66-FEDD23FD6E8E}"/>
                    </a:ext>
                  </a:extLst>
                </p:cNvPr>
                <p:cNvSpPr txBox="1"/>
                <p:nvPr/>
              </p:nvSpPr>
              <p:spPr>
                <a:xfrm>
                  <a:off x="7754630" y="3864856"/>
                  <a:ext cx="373078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50% &lt; and &lt;= 75% students graduate within 8 years</a:t>
                  </a:r>
                </a:p>
              </p:txBody>
            </p:sp>
            <p:sp>
              <p:nvSpPr>
                <p:cNvPr id="28" name="Rectangle 27">
                  <a:extLst>
                    <a:ext uri="{FF2B5EF4-FFF2-40B4-BE49-F238E27FC236}">
                      <a16:creationId xmlns:a16="http://schemas.microsoft.com/office/drawing/2014/main" id="{483094E9-E40D-4435-8434-68FABACA7063}"/>
                    </a:ext>
                  </a:extLst>
                </p:cNvPr>
                <p:cNvSpPr/>
                <p:nvPr/>
              </p:nvSpPr>
              <p:spPr>
                <a:xfrm>
                  <a:off x="7565168" y="3904221"/>
                  <a:ext cx="182880" cy="182880"/>
                </a:xfrm>
                <a:prstGeom prst="rect">
                  <a:avLst/>
                </a:prstGeom>
                <a:solidFill>
                  <a:srgbClr val="9C555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Gulim" panose="020B0503020000020004" pitchFamily="34" charset="-127"/>
                    <a:ea typeface="Gulim" panose="020B0503020000020004" pitchFamily="34" charset="-127"/>
                    <a:cs typeface="+mn-cs"/>
                  </a:endParaRPr>
                </a:p>
              </p:txBody>
            </p:sp>
          </p:grpSp>
          <p:grpSp>
            <p:nvGrpSpPr>
              <p:cNvPr id="22" name="Group 21">
                <a:extLst>
                  <a:ext uri="{FF2B5EF4-FFF2-40B4-BE49-F238E27FC236}">
                    <a16:creationId xmlns:a16="http://schemas.microsoft.com/office/drawing/2014/main" id="{2A25A713-01BB-49AD-9508-553CEAE99C94}"/>
                  </a:ext>
                </a:extLst>
              </p:cNvPr>
              <p:cNvGrpSpPr/>
              <p:nvPr/>
            </p:nvGrpSpPr>
            <p:grpSpPr>
              <a:xfrm>
                <a:off x="8023890" y="844915"/>
                <a:ext cx="2943850" cy="261610"/>
                <a:chOff x="7571750" y="1346633"/>
                <a:chExt cx="2943850" cy="261610"/>
              </a:xfrm>
            </p:grpSpPr>
            <p:sp>
              <p:nvSpPr>
                <p:cNvPr id="25" name="TextBox 24">
                  <a:extLst>
                    <a:ext uri="{FF2B5EF4-FFF2-40B4-BE49-F238E27FC236}">
                      <a16:creationId xmlns:a16="http://schemas.microsoft.com/office/drawing/2014/main" id="{9A3B0AE9-C8B0-4530-8F7E-DE2C601747B4}"/>
                    </a:ext>
                  </a:extLst>
                </p:cNvPr>
                <p:cNvSpPr txBox="1"/>
                <p:nvPr/>
              </p:nvSpPr>
              <p:spPr>
                <a:xfrm>
                  <a:off x="7754630" y="1346633"/>
                  <a:ext cx="276097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&lt; 25% students graduate within 8 years</a:t>
                  </a:r>
                </a:p>
              </p:txBody>
            </p:sp>
            <p:sp>
              <p:nvSpPr>
                <p:cNvPr id="26" name="Rectangle 25">
                  <a:extLst>
                    <a:ext uri="{FF2B5EF4-FFF2-40B4-BE49-F238E27FC236}">
                      <a16:creationId xmlns:a16="http://schemas.microsoft.com/office/drawing/2014/main" id="{85AB0820-98E4-45D8-99F9-2E38E3A22BCC}"/>
                    </a:ext>
                  </a:extLst>
                </p:cNvPr>
                <p:cNvSpPr/>
                <p:nvPr/>
              </p:nvSpPr>
              <p:spPr>
                <a:xfrm>
                  <a:off x="7571750" y="1389466"/>
                  <a:ext cx="182880" cy="182880"/>
                </a:xfrm>
                <a:prstGeom prst="rect">
                  <a:avLst/>
                </a:prstGeom>
                <a:solidFill>
                  <a:srgbClr val="FFC62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Gulim" panose="020B0503020000020004" pitchFamily="34" charset="-127"/>
                    <a:ea typeface="Gulim" panose="020B0503020000020004" pitchFamily="34" charset="-127"/>
                    <a:cs typeface="+mn-cs"/>
                  </a:endParaRPr>
                </a:p>
              </p:txBody>
            </p:sp>
          </p:grpSp>
        </p:grpSp>
      </p:grpSp>
      <p:grpSp>
        <p:nvGrpSpPr>
          <p:cNvPr id="45" name="Group 44">
            <a:extLst>
              <a:ext uri="{FF2B5EF4-FFF2-40B4-BE49-F238E27FC236}">
                <a16:creationId xmlns:a16="http://schemas.microsoft.com/office/drawing/2014/main" id="{853B65C8-62F4-41FD-848C-137FC6E01CAF}"/>
              </a:ext>
            </a:extLst>
          </p:cNvPr>
          <p:cNvGrpSpPr/>
          <p:nvPr/>
        </p:nvGrpSpPr>
        <p:grpSpPr>
          <a:xfrm>
            <a:off x="1597798" y="3253129"/>
            <a:ext cx="394625" cy="238527"/>
            <a:chOff x="1746835" y="3017894"/>
            <a:chExt cx="394625" cy="238527"/>
          </a:xfrm>
        </p:grpSpPr>
        <p:sp>
          <p:nvSpPr>
            <p:cNvPr id="46" name="Rectangle 45">
              <a:extLst>
                <a:ext uri="{FF2B5EF4-FFF2-40B4-BE49-F238E27FC236}">
                  <a16:creationId xmlns:a16="http://schemas.microsoft.com/office/drawing/2014/main" id="{0BAA4A06-7760-490B-A272-32BAFDAB5896}"/>
                </a:ext>
              </a:extLst>
            </p:cNvPr>
            <p:cNvSpPr/>
            <p:nvPr/>
          </p:nvSpPr>
          <p:spPr>
            <a:xfrm>
              <a:off x="1809750" y="3057525"/>
              <a:ext cx="245269" cy="11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BC6DF162-03EF-4B7B-BDFD-6D5C1637F835}"/>
                </a:ext>
              </a:extLst>
            </p:cNvPr>
            <p:cNvSpPr txBox="1"/>
            <p:nvPr/>
          </p:nvSpPr>
          <p:spPr>
            <a:xfrm>
              <a:off x="1746835" y="3017894"/>
              <a:ext cx="394625" cy="2385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dirty="0">
                  <a:ln>
                    <a:noFill/>
                  </a:ln>
                  <a:solidFill>
                    <a:prstClr val="black"/>
                  </a:solidFill>
                  <a:effectLst/>
                  <a:uLnTx/>
                  <a:uFillTx/>
                  <a:latin typeface="Gulim" panose="020B0503020000020004" pitchFamily="34" charset="-127"/>
                  <a:ea typeface="Gulim" panose="020B0503020000020004" pitchFamily="34" charset="-127"/>
                  <a:cs typeface="+mn-cs"/>
                </a:rPr>
                <a:t>400</a:t>
              </a:r>
            </a:p>
          </p:txBody>
        </p:sp>
      </p:grpSp>
      <p:sp>
        <p:nvSpPr>
          <p:cNvPr id="48" name="TextBox 47">
            <a:extLst>
              <a:ext uri="{FF2B5EF4-FFF2-40B4-BE49-F238E27FC236}">
                <a16:creationId xmlns:a16="http://schemas.microsoft.com/office/drawing/2014/main" id="{722FCC50-E5A4-410E-A5DD-4D148328B6A8}"/>
              </a:ext>
            </a:extLst>
          </p:cNvPr>
          <p:cNvSpPr txBox="1"/>
          <p:nvPr/>
        </p:nvSpPr>
        <p:spPr>
          <a:xfrm rot="16200000">
            <a:off x="80922" y="3130853"/>
            <a:ext cx="52683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count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DC11608C-B5B7-422A-B78F-7EA7E018193A}"/>
              </a:ext>
            </a:extLst>
          </p:cNvPr>
          <p:cNvSpPr txBox="1"/>
          <p:nvPr/>
        </p:nvSpPr>
        <p:spPr>
          <a:xfrm>
            <a:off x="4221230" y="87943"/>
            <a:ext cx="4192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Graduation Rate vs Default Rate</a:t>
            </a:r>
          </a:p>
        </p:txBody>
      </p:sp>
    </p:spTree>
    <p:extLst>
      <p:ext uri="{BB962C8B-B14F-4D97-AF65-F5344CB8AC3E}">
        <p14:creationId xmlns:p14="http://schemas.microsoft.com/office/powerpoint/2010/main" val="31997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1011CC64-1A13-4E1F-A7B2-A9EF4623E761}"/>
              </a:ext>
            </a:extLst>
          </p:cNvPr>
          <p:cNvGrpSpPr/>
          <p:nvPr/>
        </p:nvGrpSpPr>
        <p:grpSpPr>
          <a:xfrm>
            <a:off x="1663288" y="579004"/>
            <a:ext cx="8579940" cy="5303520"/>
            <a:chOff x="1491838" y="483754"/>
            <a:chExt cx="8579940" cy="5303520"/>
          </a:xfrm>
        </p:grpSpPr>
        <p:pic>
          <p:nvPicPr>
            <p:cNvPr id="24" name="Picture 23">
              <a:extLst>
                <a:ext uri="{FF2B5EF4-FFF2-40B4-BE49-F238E27FC236}">
                  <a16:creationId xmlns:a16="http://schemas.microsoft.com/office/drawing/2014/main" id="{434C2BAE-D047-43FA-8ACC-B5321405EA7B}"/>
                </a:ext>
              </a:extLst>
            </p:cNvPr>
            <p:cNvPicPr>
              <a:picLocks noChangeAspect="1"/>
            </p:cNvPicPr>
            <p:nvPr/>
          </p:nvPicPr>
          <p:blipFill rotWithShape="1">
            <a:blip r:embed="rId3"/>
            <a:srcRect l="2057" t="3866" b="3266"/>
            <a:stretch/>
          </p:blipFill>
          <p:spPr>
            <a:xfrm>
              <a:off x="1491838" y="483754"/>
              <a:ext cx="8390091" cy="5303520"/>
            </a:xfrm>
            <a:prstGeom prst="rect">
              <a:avLst/>
            </a:prstGeom>
          </p:spPr>
        </p:pic>
        <p:sp>
          <p:nvSpPr>
            <p:cNvPr id="7" name="TextBox 6">
              <a:extLst>
                <a:ext uri="{FF2B5EF4-FFF2-40B4-BE49-F238E27FC236}">
                  <a16:creationId xmlns:a16="http://schemas.microsoft.com/office/drawing/2014/main" id="{603E14F3-EB1B-4F39-AEE5-EC768563F761}"/>
                </a:ext>
              </a:extLst>
            </p:cNvPr>
            <p:cNvSpPr txBox="1"/>
            <p:nvPr/>
          </p:nvSpPr>
          <p:spPr>
            <a:xfrm rot="19687022">
              <a:off x="7358844" y="1370949"/>
              <a:ext cx="27129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7EF6"/>
                  </a:solidFill>
                  <a:effectLst/>
                  <a:uLnTx/>
                  <a:uFillTx/>
                  <a:latin typeface="Calibri" panose="020F0502020204030204"/>
                  <a:ea typeface="+mn-ea"/>
                  <a:cs typeface="+mn-cs"/>
                </a:rPr>
                <a:t>Independent &gt; Dependent</a:t>
              </a:r>
            </a:p>
          </p:txBody>
        </p:sp>
      </p:grpSp>
      <p:pic>
        <p:nvPicPr>
          <p:cNvPr id="25" name="Picture 24">
            <a:extLst>
              <a:ext uri="{FF2B5EF4-FFF2-40B4-BE49-F238E27FC236}">
                <a16:creationId xmlns:a16="http://schemas.microsoft.com/office/drawing/2014/main" id="{1BEC7D8C-8BDA-4006-A37B-A7851BC17E51}"/>
              </a:ext>
            </a:extLst>
          </p:cNvPr>
          <p:cNvPicPr>
            <a:picLocks noChangeAspect="1"/>
          </p:cNvPicPr>
          <p:nvPr/>
        </p:nvPicPr>
        <p:blipFill rotWithShape="1">
          <a:blip r:embed="rId4"/>
          <a:srcRect l="2058" t="3866" b="3266"/>
          <a:stretch/>
        </p:blipFill>
        <p:spPr>
          <a:xfrm>
            <a:off x="1663288" y="579005"/>
            <a:ext cx="8390092" cy="5303520"/>
          </a:xfrm>
          <a:prstGeom prst="rect">
            <a:avLst/>
          </a:prstGeom>
        </p:spPr>
      </p:pic>
      <p:pic>
        <p:nvPicPr>
          <p:cNvPr id="4" name="Picture 2" descr="KSU Logo">
            <a:extLst>
              <a:ext uri="{FF2B5EF4-FFF2-40B4-BE49-F238E27FC236}">
                <a16:creationId xmlns:a16="http://schemas.microsoft.com/office/drawing/2014/main" id="{21E20CFF-8FA7-43C4-A7E8-D2CF594C9C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8961" t="-3160" r="1807" b="3160"/>
          <a:stretch/>
        </p:blipFill>
        <p:spPr bwMode="auto">
          <a:xfrm>
            <a:off x="10245012" y="6033364"/>
            <a:ext cx="1835015" cy="104154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365A0ED5-FCC3-4D16-9605-5173AC8A1F34}"/>
              </a:ext>
            </a:extLst>
          </p:cNvPr>
          <p:cNvSpPr txBox="1"/>
          <p:nvPr/>
        </p:nvSpPr>
        <p:spPr>
          <a:xfrm rot="19687022">
            <a:off x="7524015" y="1439386"/>
            <a:ext cx="28144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7EF6"/>
                </a:solidFill>
                <a:effectLst/>
                <a:uLnTx/>
                <a:uFillTx/>
                <a:latin typeface="Calibri" panose="020F0502020204030204"/>
                <a:ea typeface="+mn-ea"/>
                <a:cs typeface="+mn-cs"/>
              </a:rPr>
              <a:t>Independent &gt; Dependent</a:t>
            </a:r>
          </a:p>
        </p:txBody>
      </p:sp>
      <p:sp>
        <p:nvSpPr>
          <p:cNvPr id="29" name="TextBox 28">
            <a:extLst>
              <a:ext uri="{FF2B5EF4-FFF2-40B4-BE49-F238E27FC236}">
                <a16:creationId xmlns:a16="http://schemas.microsoft.com/office/drawing/2014/main" id="{A3201971-BCAF-456F-880C-383BF6E17BAD}"/>
              </a:ext>
            </a:extLst>
          </p:cNvPr>
          <p:cNvSpPr txBox="1"/>
          <p:nvPr/>
        </p:nvSpPr>
        <p:spPr>
          <a:xfrm rot="19268448">
            <a:off x="5415579" y="1190859"/>
            <a:ext cx="28498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Independent = Dependent</a:t>
            </a:r>
          </a:p>
        </p:txBody>
      </p:sp>
      <p:sp>
        <p:nvSpPr>
          <p:cNvPr id="8" name="TextBox 7">
            <a:extLst>
              <a:ext uri="{FF2B5EF4-FFF2-40B4-BE49-F238E27FC236}">
                <a16:creationId xmlns:a16="http://schemas.microsoft.com/office/drawing/2014/main" id="{D71C7055-D334-48FA-A31E-AC1C438D1053}"/>
              </a:ext>
            </a:extLst>
          </p:cNvPr>
          <p:cNvSpPr txBox="1"/>
          <p:nvPr/>
        </p:nvSpPr>
        <p:spPr>
          <a:xfrm>
            <a:off x="3348539" y="5942188"/>
            <a:ext cx="5019588" cy="3693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Typical debt taken on by Independent Students </a:t>
            </a:r>
          </a:p>
        </p:txBody>
      </p:sp>
      <p:sp>
        <p:nvSpPr>
          <p:cNvPr id="9" name="TextBox 8">
            <a:extLst>
              <a:ext uri="{FF2B5EF4-FFF2-40B4-BE49-F238E27FC236}">
                <a16:creationId xmlns:a16="http://schemas.microsoft.com/office/drawing/2014/main" id="{C8AA7D72-2F72-4B17-8B79-F4889D51CB12}"/>
              </a:ext>
            </a:extLst>
          </p:cNvPr>
          <p:cNvSpPr txBox="1"/>
          <p:nvPr/>
        </p:nvSpPr>
        <p:spPr>
          <a:xfrm>
            <a:off x="352425" y="2733866"/>
            <a:ext cx="148589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Typical debt taken on  by Dependent Students </a:t>
            </a:r>
          </a:p>
        </p:txBody>
      </p:sp>
      <p:sp>
        <p:nvSpPr>
          <p:cNvPr id="37" name="TextBox 36">
            <a:extLst>
              <a:ext uri="{FF2B5EF4-FFF2-40B4-BE49-F238E27FC236}">
                <a16:creationId xmlns:a16="http://schemas.microsoft.com/office/drawing/2014/main" id="{C65C8692-FBDF-4ADC-B860-699C6B11B96D}"/>
              </a:ext>
            </a:extLst>
          </p:cNvPr>
          <p:cNvSpPr txBox="1"/>
          <p:nvPr/>
        </p:nvSpPr>
        <p:spPr>
          <a:xfrm>
            <a:off x="8065943" y="87833"/>
            <a:ext cx="36894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Independent vs Dependent</a:t>
            </a:r>
          </a:p>
        </p:txBody>
      </p:sp>
      <p:cxnSp>
        <p:nvCxnSpPr>
          <p:cNvPr id="39" name="Straight Connector 38">
            <a:extLst>
              <a:ext uri="{FF2B5EF4-FFF2-40B4-BE49-F238E27FC236}">
                <a16:creationId xmlns:a16="http://schemas.microsoft.com/office/drawing/2014/main" id="{D4C07476-D225-4C57-896B-470732B8FC18}"/>
              </a:ext>
            </a:extLst>
          </p:cNvPr>
          <p:cNvCxnSpPr>
            <a:cxnSpLocks/>
          </p:cNvCxnSpPr>
          <p:nvPr/>
        </p:nvCxnSpPr>
        <p:spPr>
          <a:xfrm>
            <a:off x="8143875" y="509816"/>
            <a:ext cx="34861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85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2CF050EB-18E5-419C-B0B8-202B735EFA8E}"/>
              </a:ext>
            </a:extLst>
          </p:cNvPr>
          <p:cNvPicPr>
            <a:picLocks noChangeAspect="1"/>
          </p:cNvPicPr>
          <p:nvPr/>
        </p:nvPicPr>
        <p:blipFill rotWithShape="1">
          <a:blip r:embed="rId2">
            <a:extLst>
              <a:ext uri="{28A0092B-C50C-407E-A947-70E740481C1C}">
                <a14:useLocalDpi xmlns:a14="http://schemas.microsoft.com/office/drawing/2010/main" val="0"/>
              </a:ext>
            </a:extLst>
          </a:blip>
          <a:srcRect l="2208" t="4074" r="5912" b="3641"/>
          <a:stretch/>
        </p:blipFill>
        <p:spPr>
          <a:xfrm>
            <a:off x="269080" y="1066799"/>
            <a:ext cx="11202195" cy="4746625"/>
          </a:xfrm>
          <a:prstGeom prst="rect">
            <a:avLst/>
          </a:prstGeom>
        </p:spPr>
      </p:pic>
      <p:sp>
        <p:nvSpPr>
          <p:cNvPr id="5" name="TextBox 4">
            <a:extLst>
              <a:ext uri="{FF2B5EF4-FFF2-40B4-BE49-F238E27FC236}">
                <a16:creationId xmlns:a16="http://schemas.microsoft.com/office/drawing/2014/main" id="{E0DB77C8-55A4-4E3E-9090-DF699B722458}"/>
              </a:ext>
            </a:extLst>
          </p:cNvPr>
          <p:cNvSpPr txBox="1"/>
          <p:nvPr/>
        </p:nvSpPr>
        <p:spPr>
          <a:xfrm>
            <a:off x="387925" y="1140480"/>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-year</a:t>
            </a:r>
          </a:p>
        </p:txBody>
      </p:sp>
      <p:sp>
        <p:nvSpPr>
          <p:cNvPr id="6" name="TextBox 5">
            <a:extLst>
              <a:ext uri="{FF2B5EF4-FFF2-40B4-BE49-F238E27FC236}">
                <a16:creationId xmlns:a16="http://schemas.microsoft.com/office/drawing/2014/main" id="{D895290E-C258-4788-A65D-4E5E46E7C55F}"/>
              </a:ext>
            </a:extLst>
          </p:cNvPr>
          <p:cNvSpPr txBox="1"/>
          <p:nvPr/>
        </p:nvSpPr>
        <p:spPr>
          <a:xfrm>
            <a:off x="10648901" y="1157549"/>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4-year</a:t>
            </a:r>
          </a:p>
        </p:txBody>
      </p:sp>
      <p:sp>
        <p:nvSpPr>
          <p:cNvPr id="7" name="TextBox 6">
            <a:extLst>
              <a:ext uri="{FF2B5EF4-FFF2-40B4-BE49-F238E27FC236}">
                <a16:creationId xmlns:a16="http://schemas.microsoft.com/office/drawing/2014/main" id="{78BCAC3F-D3D7-4866-8547-27F58C759322}"/>
              </a:ext>
            </a:extLst>
          </p:cNvPr>
          <p:cNvSpPr txBox="1"/>
          <p:nvPr/>
        </p:nvSpPr>
        <p:spPr>
          <a:xfrm>
            <a:off x="5139970" y="3466147"/>
            <a:ext cx="2074905"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sp>
        <p:nvSpPr>
          <p:cNvPr id="8" name="TextBox 7">
            <a:extLst>
              <a:ext uri="{FF2B5EF4-FFF2-40B4-BE49-F238E27FC236}">
                <a16:creationId xmlns:a16="http://schemas.microsoft.com/office/drawing/2014/main" id="{681EDFCE-9C42-496B-8863-9E9C63C36E73}"/>
              </a:ext>
            </a:extLst>
          </p:cNvPr>
          <p:cNvSpPr txBox="1"/>
          <p:nvPr/>
        </p:nvSpPr>
        <p:spPr>
          <a:xfrm>
            <a:off x="5131581" y="1144563"/>
            <a:ext cx="2191750"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sp>
        <p:nvSpPr>
          <p:cNvPr id="9" name="TextBox 8">
            <a:extLst>
              <a:ext uri="{FF2B5EF4-FFF2-40B4-BE49-F238E27FC236}">
                <a16:creationId xmlns:a16="http://schemas.microsoft.com/office/drawing/2014/main" id="{12F68293-8ACA-41E6-9FB2-11E5D51D38D9}"/>
              </a:ext>
            </a:extLst>
          </p:cNvPr>
          <p:cNvSpPr txBox="1"/>
          <p:nvPr/>
        </p:nvSpPr>
        <p:spPr>
          <a:xfrm>
            <a:off x="1668615" y="5790373"/>
            <a:ext cx="8412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Students that graduated within 8 years</a:t>
            </a:r>
          </a:p>
        </p:txBody>
      </p:sp>
      <p:sp>
        <p:nvSpPr>
          <p:cNvPr id="10" name="TextBox 9">
            <a:extLst>
              <a:ext uri="{FF2B5EF4-FFF2-40B4-BE49-F238E27FC236}">
                <a16:creationId xmlns:a16="http://schemas.microsoft.com/office/drawing/2014/main" id="{77FB8F43-4481-4416-9D82-44647C9492D6}"/>
              </a:ext>
            </a:extLst>
          </p:cNvPr>
          <p:cNvSpPr txBox="1"/>
          <p:nvPr/>
        </p:nvSpPr>
        <p:spPr>
          <a:xfrm>
            <a:off x="1866899" y="736349"/>
            <a:ext cx="9048701" cy="369332"/>
          </a:xfrm>
          <a:prstGeom prst="rect">
            <a:avLst/>
          </a:prstGeom>
          <a:noFill/>
        </p:spPr>
        <p:txBody>
          <a:bodyPr wrap="square" rtlCol="0">
            <a:spAutoFit/>
          </a:bodyPr>
          <a:lstStyle/>
          <a:p>
            <a:r>
              <a:rPr lang="en-US" dirty="0">
                <a:latin typeface="Monserrat"/>
              </a:rPr>
              <a:t>The number of institutions over the percent of students that graduated within 8 years</a:t>
            </a:r>
          </a:p>
        </p:txBody>
      </p:sp>
      <p:pic>
        <p:nvPicPr>
          <p:cNvPr id="11" name="Picture 10">
            <a:extLst>
              <a:ext uri="{FF2B5EF4-FFF2-40B4-BE49-F238E27FC236}">
                <a16:creationId xmlns:a16="http://schemas.microsoft.com/office/drawing/2014/main" id="{54C14220-89F8-4F8D-810D-75EC9C9E5C79}"/>
              </a:ext>
            </a:extLst>
          </p:cNvPr>
          <p:cNvPicPr>
            <a:picLocks noChangeAspect="1"/>
          </p:cNvPicPr>
          <p:nvPr/>
        </p:nvPicPr>
        <p:blipFill>
          <a:blip r:embed="rId3"/>
          <a:stretch>
            <a:fillRect/>
          </a:stretch>
        </p:blipFill>
        <p:spPr>
          <a:xfrm>
            <a:off x="13081330" y="2765769"/>
            <a:ext cx="2743200" cy="1326462"/>
          </a:xfrm>
          <a:prstGeom prst="rect">
            <a:avLst/>
          </a:prstGeom>
        </p:spPr>
      </p:pic>
    </p:spTree>
    <p:extLst>
      <p:ext uri="{BB962C8B-B14F-4D97-AF65-F5344CB8AC3E}">
        <p14:creationId xmlns:p14="http://schemas.microsoft.com/office/powerpoint/2010/main" val="143458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302001CA-A9A6-4CA6-9E0C-4CEFE4E1D245}"/>
              </a:ext>
            </a:extLst>
          </p:cNvPr>
          <p:cNvPicPr>
            <a:picLocks noChangeAspect="1"/>
          </p:cNvPicPr>
          <p:nvPr/>
        </p:nvPicPr>
        <p:blipFill rotWithShape="1">
          <a:blip r:embed="rId2">
            <a:extLst>
              <a:ext uri="{28A0092B-C50C-407E-A947-70E740481C1C}">
                <a14:useLocalDpi xmlns:a14="http://schemas.microsoft.com/office/drawing/2010/main" val="0"/>
              </a:ext>
            </a:extLst>
          </a:blip>
          <a:srcRect l="1367" t="617" r="5840" b="3580"/>
          <a:stretch/>
        </p:blipFill>
        <p:spPr>
          <a:xfrm>
            <a:off x="166688" y="889000"/>
            <a:ext cx="11313318" cy="4927600"/>
          </a:xfrm>
          <a:prstGeom prst="rect">
            <a:avLst/>
          </a:prstGeom>
        </p:spPr>
      </p:pic>
      <p:sp>
        <p:nvSpPr>
          <p:cNvPr id="6" name="TextBox 5">
            <a:extLst>
              <a:ext uri="{FF2B5EF4-FFF2-40B4-BE49-F238E27FC236}">
                <a16:creationId xmlns:a16="http://schemas.microsoft.com/office/drawing/2014/main" id="{A2E689E6-27F2-4ADC-8494-C9DC14A3AA7D}"/>
              </a:ext>
            </a:extLst>
          </p:cNvPr>
          <p:cNvSpPr txBox="1"/>
          <p:nvPr/>
        </p:nvSpPr>
        <p:spPr>
          <a:xfrm>
            <a:off x="10071509" y="3509571"/>
            <a:ext cx="1712674" cy="4383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sp>
        <p:nvSpPr>
          <p:cNvPr id="7" name="TextBox 6">
            <a:extLst>
              <a:ext uri="{FF2B5EF4-FFF2-40B4-BE49-F238E27FC236}">
                <a16:creationId xmlns:a16="http://schemas.microsoft.com/office/drawing/2014/main" id="{C9B3C2E8-6592-403C-AF87-37C3C41DC89E}"/>
              </a:ext>
            </a:extLst>
          </p:cNvPr>
          <p:cNvSpPr txBox="1"/>
          <p:nvPr/>
        </p:nvSpPr>
        <p:spPr>
          <a:xfrm>
            <a:off x="10071509" y="1054100"/>
            <a:ext cx="1809120" cy="4383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sp>
        <p:nvSpPr>
          <p:cNvPr id="8" name="TextBox 7">
            <a:extLst>
              <a:ext uri="{FF2B5EF4-FFF2-40B4-BE49-F238E27FC236}">
                <a16:creationId xmlns:a16="http://schemas.microsoft.com/office/drawing/2014/main" id="{BB72130A-5A5D-4EF2-A346-B33D729649D6}"/>
              </a:ext>
            </a:extLst>
          </p:cNvPr>
          <p:cNvSpPr txBox="1"/>
          <p:nvPr/>
        </p:nvSpPr>
        <p:spPr>
          <a:xfrm>
            <a:off x="2995116" y="3374919"/>
            <a:ext cx="454502"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12%</a:t>
            </a:r>
          </a:p>
        </p:txBody>
      </p:sp>
      <p:sp>
        <p:nvSpPr>
          <p:cNvPr id="9" name="TextBox 8">
            <a:extLst>
              <a:ext uri="{FF2B5EF4-FFF2-40B4-BE49-F238E27FC236}">
                <a16:creationId xmlns:a16="http://schemas.microsoft.com/office/drawing/2014/main" id="{4E51FFEB-C202-4E4C-8AB8-52AE62AAA7BD}"/>
              </a:ext>
            </a:extLst>
          </p:cNvPr>
          <p:cNvSpPr txBox="1"/>
          <p:nvPr/>
        </p:nvSpPr>
        <p:spPr>
          <a:xfrm>
            <a:off x="2393449" y="3073971"/>
            <a:ext cx="374972"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8%</a:t>
            </a:r>
          </a:p>
        </p:txBody>
      </p:sp>
      <p:sp>
        <p:nvSpPr>
          <p:cNvPr id="10" name="TextBox 9">
            <a:extLst>
              <a:ext uri="{FF2B5EF4-FFF2-40B4-BE49-F238E27FC236}">
                <a16:creationId xmlns:a16="http://schemas.microsoft.com/office/drawing/2014/main" id="{F8652F3E-3E03-49B9-8EBF-EB8C17F4A08B}"/>
              </a:ext>
            </a:extLst>
          </p:cNvPr>
          <p:cNvSpPr txBox="1"/>
          <p:nvPr/>
        </p:nvSpPr>
        <p:spPr>
          <a:xfrm>
            <a:off x="2168131" y="5845069"/>
            <a:ext cx="731043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federal loan borrowers who entered default within 2 years</a:t>
            </a:r>
          </a:p>
        </p:txBody>
      </p:sp>
      <p:sp>
        <p:nvSpPr>
          <p:cNvPr id="11" name="TextBox 10">
            <a:extLst>
              <a:ext uri="{FF2B5EF4-FFF2-40B4-BE49-F238E27FC236}">
                <a16:creationId xmlns:a16="http://schemas.microsoft.com/office/drawing/2014/main" id="{029E89D6-BF4E-45D7-B5D2-4E62418101B5}"/>
              </a:ext>
            </a:extLst>
          </p:cNvPr>
          <p:cNvSpPr txBox="1"/>
          <p:nvPr/>
        </p:nvSpPr>
        <p:spPr>
          <a:xfrm>
            <a:off x="1743075" y="519668"/>
            <a:ext cx="8705850" cy="369332"/>
          </a:xfrm>
          <a:prstGeom prst="rect">
            <a:avLst/>
          </a:prstGeom>
          <a:noFill/>
        </p:spPr>
        <p:txBody>
          <a:bodyPr wrap="square" rtlCol="0">
            <a:spAutoFit/>
          </a:bodyPr>
          <a:lstStyle/>
          <a:p>
            <a:r>
              <a:rPr lang="en-US" dirty="0"/>
              <a:t>The percent of federal loan borrows that defaulted within 2 years of exiting the school</a:t>
            </a:r>
          </a:p>
        </p:txBody>
      </p:sp>
    </p:spTree>
    <p:extLst>
      <p:ext uri="{BB962C8B-B14F-4D97-AF65-F5344CB8AC3E}">
        <p14:creationId xmlns:p14="http://schemas.microsoft.com/office/powerpoint/2010/main" val="2877685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93CCA61-67C5-40D2-8339-A3DFDBF70899}"/>
              </a:ext>
            </a:extLst>
          </p:cNvPr>
          <p:cNvGrpSpPr/>
          <p:nvPr/>
        </p:nvGrpSpPr>
        <p:grpSpPr>
          <a:xfrm>
            <a:off x="2435807" y="630359"/>
            <a:ext cx="6400800" cy="6400800"/>
            <a:chOff x="9699455" y="2844609"/>
            <a:chExt cx="1829537" cy="1791404"/>
          </a:xfrm>
        </p:grpSpPr>
        <p:pic>
          <p:nvPicPr>
            <p:cNvPr id="7" name="Picture 6" descr="Graphical user interface&#10;&#10;Description automatically generated">
              <a:extLst>
                <a:ext uri="{FF2B5EF4-FFF2-40B4-BE49-F238E27FC236}">
                  <a16:creationId xmlns:a16="http://schemas.microsoft.com/office/drawing/2014/main" id="{20F73113-8EF2-4A4B-BD3E-BF76942832DF}"/>
                </a:ext>
              </a:extLst>
            </p:cNvPr>
            <p:cNvPicPr>
              <a:picLocks noChangeAspect="1"/>
            </p:cNvPicPr>
            <p:nvPr/>
          </p:nvPicPr>
          <p:blipFill rotWithShape="1">
            <a:blip r:embed="rId2">
              <a:extLst>
                <a:ext uri="{28A0092B-C50C-407E-A947-70E740481C1C}">
                  <a14:useLocalDpi xmlns:a14="http://schemas.microsoft.com/office/drawing/2010/main" val="0"/>
                </a:ext>
              </a:extLst>
            </a:blip>
            <a:srcRect l="27986" r="28182" b="47758"/>
            <a:stretch/>
          </p:blipFill>
          <p:spPr>
            <a:xfrm>
              <a:off x="9699455" y="3716468"/>
              <a:ext cx="1828800" cy="919545"/>
            </a:xfrm>
            <a:prstGeom prst="rect">
              <a:avLst/>
            </a:prstGeom>
            <a:ln>
              <a:noFill/>
            </a:ln>
          </p:spPr>
        </p:pic>
        <p:pic>
          <p:nvPicPr>
            <p:cNvPr id="8" name="Picture 7" descr="Graphical user interface&#10;&#10;Description automatically generated">
              <a:extLst>
                <a:ext uri="{FF2B5EF4-FFF2-40B4-BE49-F238E27FC236}">
                  <a16:creationId xmlns:a16="http://schemas.microsoft.com/office/drawing/2014/main" id="{5D0802A7-79A1-449E-A3F0-85F335FC4AD2}"/>
                </a:ext>
              </a:extLst>
            </p:cNvPr>
            <p:cNvPicPr>
              <a:picLocks noChangeAspect="1"/>
            </p:cNvPicPr>
            <p:nvPr/>
          </p:nvPicPr>
          <p:blipFill rotWithShape="1">
            <a:blip r:embed="rId2">
              <a:extLst>
                <a:ext uri="{28A0092B-C50C-407E-A947-70E740481C1C}">
                  <a14:useLocalDpi xmlns:a14="http://schemas.microsoft.com/office/drawing/2010/main" val="0"/>
                </a:ext>
              </a:extLst>
            </a:blip>
            <a:srcRect l="27986" t="51092" r="28182"/>
            <a:stretch/>
          </p:blipFill>
          <p:spPr>
            <a:xfrm>
              <a:off x="9700192" y="2844609"/>
              <a:ext cx="1828800" cy="860866"/>
            </a:xfrm>
            <a:prstGeom prst="rect">
              <a:avLst/>
            </a:prstGeom>
            <a:ln>
              <a:noFill/>
            </a:ln>
          </p:spPr>
        </p:pic>
      </p:grpSp>
      <p:sp>
        <p:nvSpPr>
          <p:cNvPr id="9" name="TextBox 8">
            <a:extLst>
              <a:ext uri="{FF2B5EF4-FFF2-40B4-BE49-F238E27FC236}">
                <a16:creationId xmlns:a16="http://schemas.microsoft.com/office/drawing/2014/main" id="{E4F4025C-9BAA-4C0A-9442-91F78F647F11}"/>
              </a:ext>
            </a:extLst>
          </p:cNvPr>
          <p:cNvSpPr txBox="1"/>
          <p:nvPr/>
        </p:nvSpPr>
        <p:spPr>
          <a:xfrm>
            <a:off x="3194371" y="307194"/>
            <a:ext cx="5395956" cy="646331"/>
          </a:xfrm>
          <a:prstGeom prst="rect">
            <a:avLst/>
          </a:prstGeom>
          <a:noFill/>
        </p:spPr>
        <p:txBody>
          <a:bodyPr wrap="square" rtlCol="0">
            <a:spAutoFit/>
          </a:bodyPr>
          <a:lstStyle/>
          <a:p>
            <a:r>
              <a:rPr lang="en-US" dirty="0">
                <a:latin typeface="Monserrat"/>
              </a:rPr>
              <a:t>Number of majority and minority schools that are either publicly or privately owned and 4-year or 2-year</a:t>
            </a:r>
          </a:p>
        </p:txBody>
      </p:sp>
    </p:spTree>
    <p:extLst>
      <p:ext uri="{BB962C8B-B14F-4D97-AF65-F5344CB8AC3E}">
        <p14:creationId xmlns:p14="http://schemas.microsoft.com/office/powerpoint/2010/main" val="137100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histogram&#10;&#10;Description automatically generated">
            <a:extLst>
              <a:ext uri="{FF2B5EF4-FFF2-40B4-BE49-F238E27FC236}">
                <a16:creationId xmlns:a16="http://schemas.microsoft.com/office/drawing/2014/main" id="{45B54B33-2186-4C29-A0EE-65A1EB6F862A}"/>
              </a:ext>
            </a:extLst>
          </p:cNvPr>
          <p:cNvPicPr>
            <a:picLocks noChangeAspect="1"/>
          </p:cNvPicPr>
          <p:nvPr/>
        </p:nvPicPr>
        <p:blipFill rotWithShape="1">
          <a:blip r:embed="rId2">
            <a:extLst>
              <a:ext uri="{28A0092B-C50C-407E-A947-70E740481C1C}">
                <a14:useLocalDpi xmlns:a14="http://schemas.microsoft.com/office/drawing/2010/main" val="0"/>
              </a:ext>
            </a:extLst>
          </a:blip>
          <a:srcRect l="1354" t="4258" r="5833" b="3396"/>
          <a:stretch/>
        </p:blipFill>
        <p:spPr>
          <a:xfrm>
            <a:off x="165100" y="1076325"/>
            <a:ext cx="11315700" cy="4749800"/>
          </a:xfrm>
          <a:prstGeom prst="rect">
            <a:avLst/>
          </a:prstGeom>
        </p:spPr>
      </p:pic>
      <p:sp>
        <p:nvSpPr>
          <p:cNvPr id="2" name="TextBox 1">
            <a:extLst>
              <a:ext uri="{FF2B5EF4-FFF2-40B4-BE49-F238E27FC236}">
                <a16:creationId xmlns:a16="http://schemas.microsoft.com/office/drawing/2014/main" id="{382638D7-2EC9-401A-8690-AF8B0DD26223}"/>
              </a:ext>
            </a:extLst>
          </p:cNvPr>
          <p:cNvSpPr txBox="1"/>
          <p:nvPr/>
        </p:nvSpPr>
        <p:spPr>
          <a:xfrm>
            <a:off x="5186928" y="3591598"/>
            <a:ext cx="17126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serrat"/>
              </a:rPr>
              <a:t>Majority Pell</a:t>
            </a:r>
          </a:p>
        </p:txBody>
      </p:sp>
      <p:sp>
        <p:nvSpPr>
          <p:cNvPr id="3" name="TextBox 2">
            <a:extLst>
              <a:ext uri="{FF2B5EF4-FFF2-40B4-BE49-F238E27FC236}">
                <a16:creationId xmlns:a16="http://schemas.microsoft.com/office/drawing/2014/main" id="{A55BD750-E959-4381-BCFB-C297CEEE945C}"/>
              </a:ext>
            </a:extLst>
          </p:cNvPr>
          <p:cNvSpPr txBox="1"/>
          <p:nvPr/>
        </p:nvSpPr>
        <p:spPr>
          <a:xfrm>
            <a:off x="5085830" y="5779263"/>
            <a:ext cx="16608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serrat"/>
              </a:rPr>
              <a:t>Dropout rate</a:t>
            </a:r>
          </a:p>
        </p:txBody>
      </p:sp>
      <p:sp>
        <p:nvSpPr>
          <p:cNvPr id="4" name="TextBox 3">
            <a:extLst>
              <a:ext uri="{FF2B5EF4-FFF2-40B4-BE49-F238E27FC236}">
                <a16:creationId xmlns:a16="http://schemas.microsoft.com/office/drawing/2014/main" id="{0C1E8717-399C-428D-AE13-62F454F67AD5}"/>
              </a:ext>
            </a:extLst>
          </p:cNvPr>
          <p:cNvSpPr txBox="1"/>
          <p:nvPr/>
        </p:nvSpPr>
        <p:spPr>
          <a:xfrm>
            <a:off x="5182350" y="1268171"/>
            <a:ext cx="18091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serrat"/>
              </a:rPr>
              <a:t>Minority Pell</a:t>
            </a:r>
          </a:p>
        </p:txBody>
      </p:sp>
      <p:sp>
        <p:nvSpPr>
          <p:cNvPr id="5" name="TextBox 4">
            <a:extLst>
              <a:ext uri="{FF2B5EF4-FFF2-40B4-BE49-F238E27FC236}">
                <a16:creationId xmlns:a16="http://schemas.microsoft.com/office/drawing/2014/main" id="{F11E99D7-D82B-4558-9F41-FED9F9583A60}"/>
              </a:ext>
            </a:extLst>
          </p:cNvPr>
          <p:cNvSpPr txBox="1"/>
          <p:nvPr/>
        </p:nvSpPr>
        <p:spPr>
          <a:xfrm>
            <a:off x="2775986" y="3169221"/>
            <a:ext cx="86088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Monserrat"/>
              </a:rPr>
              <a:t>42%</a:t>
            </a:r>
          </a:p>
        </p:txBody>
      </p:sp>
      <p:sp>
        <p:nvSpPr>
          <p:cNvPr id="6" name="TextBox 5">
            <a:extLst>
              <a:ext uri="{FF2B5EF4-FFF2-40B4-BE49-F238E27FC236}">
                <a16:creationId xmlns:a16="http://schemas.microsoft.com/office/drawing/2014/main" id="{7A85F832-84A2-4713-9F40-04D8497281A2}"/>
              </a:ext>
            </a:extLst>
          </p:cNvPr>
          <p:cNvSpPr txBox="1"/>
          <p:nvPr/>
        </p:nvSpPr>
        <p:spPr>
          <a:xfrm>
            <a:off x="3082606" y="5681409"/>
            <a:ext cx="86088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Monserrat"/>
              </a:rPr>
              <a:t>36%</a:t>
            </a:r>
          </a:p>
        </p:txBody>
      </p:sp>
      <p:sp>
        <p:nvSpPr>
          <p:cNvPr id="13" name="TextBox 12">
            <a:extLst>
              <a:ext uri="{FF2B5EF4-FFF2-40B4-BE49-F238E27FC236}">
                <a16:creationId xmlns:a16="http://schemas.microsoft.com/office/drawing/2014/main" id="{58B6BDBC-EFB1-4BA7-A5DF-4C9361F870C9}"/>
              </a:ext>
            </a:extLst>
          </p:cNvPr>
          <p:cNvSpPr txBox="1"/>
          <p:nvPr/>
        </p:nvSpPr>
        <p:spPr>
          <a:xfrm>
            <a:off x="495925" y="1268171"/>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Monserrat"/>
              </a:rPr>
              <a:t>2</a:t>
            </a:r>
            <a:r>
              <a:rPr kumimoji="0" lang="en-US" sz="1800" b="0" i="0" u="none" strike="noStrike" kern="1200" cap="none" spc="0" normalizeH="0" baseline="0" noProof="0" dirty="0">
                <a:ln>
                  <a:noFill/>
                </a:ln>
                <a:solidFill>
                  <a:prstClr val="black"/>
                </a:solidFill>
                <a:effectLst/>
                <a:uLnTx/>
                <a:uFillTx/>
                <a:latin typeface="Monserrat"/>
              </a:rPr>
              <a:t>-year</a:t>
            </a:r>
          </a:p>
        </p:txBody>
      </p:sp>
      <p:sp>
        <p:nvSpPr>
          <p:cNvPr id="14" name="TextBox 13">
            <a:extLst>
              <a:ext uri="{FF2B5EF4-FFF2-40B4-BE49-F238E27FC236}">
                <a16:creationId xmlns:a16="http://schemas.microsoft.com/office/drawing/2014/main" id="{B787E825-39FA-4623-9590-71BDDDDF69A5}"/>
              </a:ext>
            </a:extLst>
          </p:cNvPr>
          <p:cNvSpPr txBox="1"/>
          <p:nvPr/>
        </p:nvSpPr>
        <p:spPr>
          <a:xfrm>
            <a:off x="10661931" y="1268171"/>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serrat"/>
              </a:rPr>
              <a:t>4-year</a:t>
            </a:r>
          </a:p>
        </p:txBody>
      </p:sp>
      <p:sp>
        <p:nvSpPr>
          <p:cNvPr id="15" name="TextBox 14">
            <a:extLst>
              <a:ext uri="{FF2B5EF4-FFF2-40B4-BE49-F238E27FC236}">
                <a16:creationId xmlns:a16="http://schemas.microsoft.com/office/drawing/2014/main" id="{1C2D3239-3B80-48DE-B910-623308C82343}"/>
              </a:ext>
            </a:extLst>
          </p:cNvPr>
          <p:cNvSpPr txBox="1"/>
          <p:nvPr/>
        </p:nvSpPr>
        <p:spPr>
          <a:xfrm>
            <a:off x="2019300" y="709405"/>
            <a:ext cx="8848725" cy="369332"/>
          </a:xfrm>
          <a:prstGeom prst="rect">
            <a:avLst/>
          </a:prstGeom>
          <a:noFill/>
        </p:spPr>
        <p:txBody>
          <a:bodyPr wrap="square" rtlCol="0">
            <a:spAutoFit/>
          </a:bodyPr>
          <a:lstStyle/>
          <a:p>
            <a:r>
              <a:rPr lang="en-US" dirty="0">
                <a:latin typeface="Monserrat"/>
              </a:rPr>
              <a:t>The percentage of students who did not complete at this university and did not transfer</a:t>
            </a:r>
          </a:p>
        </p:txBody>
      </p:sp>
      <p:sp>
        <p:nvSpPr>
          <p:cNvPr id="16" name="TextBox 15">
            <a:extLst>
              <a:ext uri="{FF2B5EF4-FFF2-40B4-BE49-F238E27FC236}">
                <a16:creationId xmlns:a16="http://schemas.microsoft.com/office/drawing/2014/main" id="{4CB52A0A-57E4-4416-80A1-06FF0B432096}"/>
              </a:ext>
            </a:extLst>
          </p:cNvPr>
          <p:cNvSpPr txBox="1"/>
          <p:nvPr/>
        </p:nvSpPr>
        <p:spPr>
          <a:xfrm>
            <a:off x="7997697" y="3441700"/>
            <a:ext cx="706394" cy="2775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Calibri" panose="020F0502020204030204"/>
              </a:rPr>
              <a:t>34</a:t>
            </a: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7" name="TextBox 16">
            <a:extLst>
              <a:ext uri="{FF2B5EF4-FFF2-40B4-BE49-F238E27FC236}">
                <a16:creationId xmlns:a16="http://schemas.microsoft.com/office/drawing/2014/main" id="{8FDC25BA-5F38-4FDB-A533-F24BC74F4CD3}"/>
              </a:ext>
            </a:extLst>
          </p:cNvPr>
          <p:cNvSpPr txBox="1"/>
          <p:nvPr/>
        </p:nvSpPr>
        <p:spPr>
          <a:xfrm>
            <a:off x="7062223" y="3174643"/>
            <a:ext cx="706394" cy="2775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0" normalizeH="0" baseline="0" noProof="0" dirty="0">
                <a:ln>
                  <a:noFill/>
                </a:ln>
                <a:solidFill>
                  <a:prstClr val="black"/>
                </a:solidFill>
                <a:effectLst/>
                <a:uLnTx/>
                <a:uFillTx/>
                <a:latin typeface="Calibri" panose="020F0502020204030204"/>
                <a:ea typeface="+mn-ea"/>
                <a:cs typeface="+mn-cs"/>
              </a:rPr>
              <a:t>15%</a:t>
            </a:r>
          </a:p>
        </p:txBody>
      </p:sp>
      <p:sp>
        <p:nvSpPr>
          <p:cNvPr id="18" name="TextBox 17">
            <a:extLst>
              <a:ext uri="{FF2B5EF4-FFF2-40B4-BE49-F238E27FC236}">
                <a16:creationId xmlns:a16="http://schemas.microsoft.com/office/drawing/2014/main" id="{718AD167-0113-4F3E-8F90-B15157C6395D}"/>
              </a:ext>
            </a:extLst>
          </p:cNvPr>
          <p:cNvSpPr txBox="1"/>
          <p:nvPr/>
        </p:nvSpPr>
        <p:spPr>
          <a:xfrm>
            <a:off x="2203838" y="3427698"/>
            <a:ext cx="860889" cy="2693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50" dirty="0">
                <a:solidFill>
                  <a:prstClr val="black"/>
                </a:solidFill>
                <a:latin typeface="Monserrat"/>
              </a:rPr>
              <a:t>36</a:t>
            </a:r>
            <a:r>
              <a:rPr kumimoji="0" lang="en-US" sz="1150" b="0" i="0" u="none" strike="noStrike" kern="1200" cap="none" spc="0" normalizeH="0" baseline="0" noProof="0" dirty="0">
                <a:ln>
                  <a:noFill/>
                </a:ln>
                <a:solidFill>
                  <a:prstClr val="black"/>
                </a:solidFill>
                <a:effectLst/>
                <a:uLnTx/>
                <a:uFillTx/>
                <a:latin typeface="Monserrat"/>
              </a:rPr>
              <a:t>%</a:t>
            </a:r>
          </a:p>
        </p:txBody>
      </p:sp>
    </p:spTree>
    <p:extLst>
      <p:ext uri="{BB962C8B-B14F-4D97-AF65-F5344CB8AC3E}">
        <p14:creationId xmlns:p14="http://schemas.microsoft.com/office/powerpoint/2010/main" val="24648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4468DA-FAB6-4FED-83E3-BD0EE29735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258467"/>
            <a:ext cx="7315200" cy="3086100"/>
          </a:xfrm>
          <a:prstGeom prst="rect">
            <a:avLst/>
          </a:prstGeom>
        </p:spPr>
      </p:pic>
    </p:spTree>
    <p:extLst>
      <p:ext uri="{BB962C8B-B14F-4D97-AF65-F5344CB8AC3E}">
        <p14:creationId xmlns:p14="http://schemas.microsoft.com/office/powerpoint/2010/main" val="330660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E30CEA7E-539A-41FA-993E-23B4518A6BBA}"/>
              </a:ext>
            </a:extLst>
          </p:cNvPr>
          <p:cNvPicPr>
            <a:picLocks noChangeAspect="1"/>
          </p:cNvPicPr>
          <p:nvPr/>
        </p:nvPicPr>
        <p:blipFill rotWithShape="1">
          <a:blip r:embed="rId2">
            <a:extLst>
              <a:ext uri="{28A0092B-C50C-407E-A947-70E740481C1C}">
                <a14:useLocalDpi xmlns:a14="http://schemas.microsoft.com/office/drawing/2010/main" val="0"/>
              </a:ext>
            </a:extLst>
          </a:blip>
          <a:srcRect l="2261" t="4388" r="5936" b="3641"/>
          <a:stretch/>
        </p:blipFill>
        <p:spPr>
          <a:xfrm>
            <a:off x="345281" y="1065402"/>
            <a:ext cx="11192669" cy="4730561"/>
          </a:xfrm>
          <a:prstGeom prst="rect">
            <a:avLst/>
          </a:prstGeom>
        </p:spPr>
      </p:pic>
      <p:pic>
        <p:nvPicPr>
          <p:cNvPr id="5" name="Picture 4" descr="Chart&#10;&#10;Description automatically generated">
            <a:extLst>
              <a:ext uri="{FF2B5EF4-FFF2-40B4-BE49-F238E27FC236}">
                <a16:creationId xmlns:a16="http://schemas.microsoft.com/office/drawing/2014/main" id="{25BC6ED6-7B3C-442C-A633-57A75DA43570}"/>
              </a:ext>
            </a:extLst>
          </p:cNvPr>
          <p:cNvPicPr>
            <a:picLocks noChangeAspect="1"/>
          </p:cNvPicPr>
          <p:nvPr/>
        </p:nvPicPr>
        <p:blipFill rotWithShape="1">
          <a:blip r:embed="rId3">
            <a:extLst>
              <a:ext uri="{28A0092B-C50C-407E-A947-70E740481C1C}">
                <a14:useLocalDpi xmlns:a14="http://schemas.microsoft.com/office/drawing/2010/main" val="0"/>
              </a:ext>
            </a:extLst>
          </a:blip>
          <a:srcRect l="87048" t="76463" r="7306" b="7000"/>
          <a:stretch/>
        </p:blipFill>
        <p:spPr>
          <a:xfrm>
            <a:off x="10683240" y="4772985"/>
            <a:ext cx="688326" cy="850576"/>
          </a:xfrm>
          <a:prstGeom prst="rect">
            <a:avLst/>
          </a:prstGeom>
        </p:spPr>
      </p:pic>
      <p:pic>
        <p:nvPicPr>
          <p:cNvPr id="7" name="Picture 6" descr="Chart&#10;&#10;Description automatically generated">
            <a:extLst>
              <a:ext uri="{FF2B5EF4-FFF2-40B4-BE49-F238E27FC236}">
                <a16:creationId xmlns:a16="http://schemas.microsoft.com/office/drawing/2014/main" id="{914B26C9-B32D-4194-BD25-7B79C74C78F6}"/>
              </a:ext>
            </a:extLst>
          </p:cNvPr>
          <p:cNvPicPr>
            <a:picLocks noChangeAspect="1"/>
          </p:cNvPicPr>
          <p:nvPr/>
        </p:nvPicPr>
        <p:blipFill rotWithShape="1">
          <a:blip r:embed="rId4">
            <a:extLst>
              <a:ext uri="{28A0092B-C50C-407E-A947-70E740481C1C}">
                <a14:useLocalDpi xmlns:a14="http://schemas.microsoft.com/office/drawing/2010/main" val="0"/>
              </a:ext>
            </a:extLst>
          </a:blip>
          <a:srcRect l="6867" t="84693" r="89580" b="6992"/>
          <a:stretch/>
        </p:blipFill>
        <p:spPr>
          <a:xfrm>
            <a:off x="906156" y="5195888"/>
            <a:ext cx="433168" cy="427672"/>
          </a:xfrm>
          <a:prstGeom prst="rect">
            <a:avLst/>
          </a:prstGeom>
        </p:spPr>
      </p:pic>
      <p:pic>
        <p:nvPicPr>
          <p:cNvPr id="11" name="Picture 10" descr="Chart&#10;&#10;Description automatically generated">
            <a:extLst>
              <a:ext uri="{FF2B5EF4-FFF2-40B4-BE49-F238E27FC236}">
                <a16:creationId xmlns:a16="http://schemas.microsoft.com/office/drawing/2014/main" id="{F88BF295-20F1-4ABE-8911-2250CF14757F}"/>
              </a:ext>
            </a:extLst>
          </p:cNvPr>
          <p:cNvPicPr>
            <a:picLocks noChangeAspect="1"/>
          </p:cNvPicPr>
          <p:nvPr/>
        </p:nvPicPr>
        <p:blipFill rotWithShape="1">
          <a:blip r:embed="rId5">
            <a:extLst>
              <a:ext uri="{28A0092B-C50C-407E-A947-70E740481C1C}">
                <a14:useLocalDpi xmlns:a14="http://schemas.microsoft.com/office/drawing/2010/main" val="0"/>
              </a:ext>
            </a:extLst>
          </a:blip>
          <a:srcRect l="4177" t="88861" r="92270" b="6991"/>
          <a:stretch/>
        </p:blipFill>
        <p:spPr>
          <a:xfrm>
            <a:off x="577658" y="5410200"/>
            <a:ext cx="433169" cy="213360"/>
          </a:xfrm>
          <a:prstGeom prst="rect">
            <a:avLst/>
          </a:prstGeom>
        </p:spPr>
      </p:pic>
      <p:pic>
        <p:nvPicPr>
          <p:cNvPr id="13" name="Picture 12" descr="Chart&#10;&#10;Description automatically generated">
            <a:extLst>
              <a:ext uri="{FF2B5EF4-FFF2-40B4-BE49-F238E27FC236}">
                <a16:creationId xmlns:a16="http://schemas.microsoft.com/office/drawing/2014/main" id="{48F2D56F-3E82-40B9-B1E2-2FB8EB6F0202}"/>
              </a:ext>
            </a:extLst>
          </p:cNvPr>
          <p:cNvPicPr>
            <a:picLocks noChangeAspect="1"/>
          </p:cNvPicPr>
          <p:nvPr/>
        </p:nvPicPr>
        <p:blipFill rotWithShape="1">
          <a:blip r:embed="rId6">
            <a:extLst>
              <a:ext uri="{28A0092B-C50C-407E-A947-70E740481C1C}">
                <a14:useLocalDpi xmlns:a14="http://schemas.microsoft.com/office/drawing/2010/main" val="0"/>
              </a:ext>
            </a:extLst>
          </a:blip>
          <a:srcRect l="40052" t="42964" r="53613" b="52261"/>
          <a:stretch/>
        </p:blipFill>
        <p:spPr>
          <a:xfrm>
            <a:off x="4954588" y="3049590"/>
            <a:ext cx="772318" cy="245630"/>
          </a:xfrm>
          <a:prstGeom prst="rect">
            <a:avLst/>
          </a:prstGeom>
        </p:spPr>
      </p:pic>
      <p:pic>
        <p:nvPicPr>
          <p:cNvPr id="14" name="Picture 13" descr="Chart&#10;&#10;Description automatically generated">
            <a:extLst>
              <a:ext uri="{FF2B5EF4-FFF2-40B4-BE49-F238E27FC236}">
                <a16:creationId xmlns:a16="http://schemas.microsoft.com/office/drawing/2014/main" id="{04770749-6BF0-4090-98BF-9F061A5E97B6}"/>
              </a:ext>
            </a:extLst>
          </p:cNvPr>
          <p:cNvPicPr>
            <a:picLocks noChangeAspect="1"/>
          </p:cNvPicPr>
          <p:nvPr/>
        </p:nvPicPr>
        <p:blipFill rotWithShape="1">
          <a:blip r:embed="rId3">
            <a:extLst>
              <a:ext uri="{28A0092B-C50C-407E-A947-70E740481C1C}">
                <a14:useLocalDpi xmlns:a14="http://schemas.microsoft.com/office/drawing/2010/main" val="0"/>
              </a:ext>
            </a:extLst>
          </a:blip>
          <a:srcRect l="52933" t="41731" r="40791" b="49017"/>
          <a:stretch/>
        </p:blipFill>
        <p:spPr>
          <a:xfrm>
            <a:off x="9086335" y="176670"/>
            <a:ext cx="765110" cy="475861"/>
          </a:xfrm>
          <a:prstGeom prst="rect">
            <a:avLst/>
          </a:prstGeom>
        </p:spPr>
      </p:pic>
      <p:pic>
        <p:nvPicPr>
          <p:cNvPr id="18" name="Picture 17" descr="Chart&#10;&#10;Description automatically generated">
            <a:extLst>
              <a:ext uri="{FF2B5EF4-FFF2-40B4-BE49-F238E27FC236}">
                <a16:creationId xmlns:a16="http://schemas.microsoft.com/office/drawing/2014/main" id="{F9216EC0-6EF8-403F-AB09-8BBC79551D2B}"/>
              </a:ext>
            </a:extLst>
          </p:cNvPr>
          <p:cNvPicPr>
            <a:picLocks noChangeAspect="1"/>
          </p:cNvPicPr>
          <p:nvPr/>
        </p:nvPicPr>
        <p:blipFill rotWithShape="1">
          <a:blip r:embed="rId4">
            <a:extLst>
              <a:ext uri="{28A0092B-C50C-407E-A947-70E740481C1C}">
                <a14:useLocalDpi xmlns:a14="http://schemas.microsoft.com/office/drawing/2010/main" val="0"/>
              </a:ext>
            </a:extLst>
          </a:blip>
          <a:srcRect l="6867" t="36592" r="89580" b="52251"/>
          <a:stretch/>
        </p:blipFill>
        <p:spPr>
          <a:xfrm>
            <a:off x="908537" y="2721337"/>
            <a:ext cx="433168" cy="573882"/>
          </a:xfrm>
          <a:prstGeom prst="rect">
            <a:avLst/>
          </a:prstGeom>
        </p:spPr>
      </p:pic>
      <p:pic>
        <p:nvPicPr>
          <p:cNvPr id="19" name="Picture 18" descr="Chart&#10;&#10;Description automatically generated">
            <a:extLst>
              <a:ext uri="{FF2B5EF4-FFF2-40B4-BE49-F238E27FC236}">
                <a16:creationId xmlns:a16="http://schemas.microsoft.com/office/drawing/2014/main" id="{63FBDA38-4C02-4AB0-8AB7-8F6AE62E0AA6}"/>
              </a:ext>
            </a:extLst>
          </p:cNvPr>
          <p:cNvPicPr>
            <a:picLocks noChangeAspect="1"/>
          </p:cNvPicPr>
          <p:nvPr/>
        </p:nvPicPr>
        <p:blipFill rotWithShape="1">
          <a:blip r:embed="rId6">
            <a:extLst>
              <a:ext uri="{28A0092B-C50C-407E-A947-70E740481C1C}">
                <a14:useLocalDpi xmlns:a14="http://schemas.microsoft.com/office/drawing/2010/main" val="0"/>
              </a:ext>
            </a:extLst>
          </a:blip>
          <a:srcRect l="49610" t="42964" r="41562" b="52160"/>
          <a:stretch/>
        </p:blipFill>
        <p:spPr>
          <a:xfrm>
            <a:off x="6117430" y="3049590"/>
            <a:ext cx="1076326" cy="250824"/>
          </a:xfrm>
          <a:prstGeom prst="rect">
            <a:avLst/>
          </a:prstGeom>
        </p:spPr>
      </p:pic>
      <p:sp>
        <p:nvSpPr>
          <p:cNvPr id="20" name="TextBox 19">
            <a:extLst>
              <a:ext uri="{FF2B5EF4-FFF2-40B4-BE49-F238E27FC236}">
                <a16:creationId xmlns:a16="http://schemas.microsoft.com/office/drawing/2014/main" id="{8D356A35-63E3-49F5-B0F3-106B0BDD32DC}"/>
              </a:ext>
            </a:extLst>
          </p:cNvPr>
          <p:cNvSpPr txBox="1"/>
          <p:nvPr/>
        </p:nvSpPr>
        <p:spPr>
          <a:xfrm>
            <a:off x="311725" y="1083330"/>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-year</a:t>
            </a:r>
          </a:p>
        </p:txBody>
      </p:sp>
      <p:sp>
        <p:nvSpPr>
          <p:cNvPr id="21" name="TextBox 20">
            <a:extLst>
              <a:ext uri="{FF2B5EF4-FFF2-40B4-BE49-F238E27FC236}">
                <a16:creationId xmlns:a16="http://schemas.microsoft.com/office/drawing/2014/main" id="{375DCD4B-D964-42E3-805D-368806745765}"/>
              </a:ext>
            </a:extLst>
          </p:cNvPr>
          <p:cNvSpPr txBox="1"/>
          <p:nvPr/>
        </p:nvSpPr>
        <p:spPr>
          <a:xfrm>
            <a:off x="10744151" y="1090874"/>
            <a:ext cx="11025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4-year</a:t>
            </a:r>
          </a:p>
        </p:txBody>
      </p:sp>
      <p:sp>
        <p:nvSpPr>
          <p:cNvPr id="22" name="TextBox 21">
            <a:extLst>
              <a:ext uri="{FF2B5EF4-FFF2-40B4-BE49-F238E27FC236}">
                <a16:creationId xmlns:a16="http://schemas.microsoft.com/office/drawing/2014/main" id="{74C9F58C-F49F-4C0B-8863-3D28CB091889}"/>
              </a:ext>
            </a:extLst>
          </p:cNvPr>
          <p:cNvSpPr txBox="1"/>
          <p:nvPr/>
        </p:nvSpPr>
        <p:spPr>
          <a:xfrm>
            <a:off x="5206645" y="3618547"/>
            <a:ext cx="2074905"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Majority Pell</a:t>
            </a:r>
          </a:p>
        </p:txBody>
      </p:sp>
      <p:sp>
        <p:nvSpPr>
          <p:cNvPr id="23" name="TextBox 22">
            <a:extLst>
              <a:ext uri="{FF2B5EF4-FFF2-40B4-BE49-F238E27FC236}">
                <a16:creationId xmlns:a16="http://schemas.microsoft.com/office/drawing/2014/main" id="{11CE6A99-7252-43C0-B797-4F4C55872054}"/>
              </a:ext>
            </a:extLst>
          </p:cNvPr>
          <p:cNvSpPr txBox="1"/>
          <p:nvPr/>
        </p:nvSpPr>
        <p:spPr>
          <a:xfrm>
            <a:off x="5198256" y="1125513"/>
            <a:ext cx="2191750" cy="451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Minority Pell</a:t>
            </a:r>
          </a:p>
        </p:txBody>
      </p:sp>
      <p:sp>
        <p:nvSpPr>
          <p:cNvPr id="24" name="TextBox 23">
            <a:extLst>
              <a:ext uri="{FF2B5EF4-FFF2-40B4-BE49-F238E27FC236}">
                <a16:creationId xmlns:a16="http://schemas.microsoft.com/office/drawing/2014/main" id="{8439498B-1EF9-4A87-8F28-0EE4D03AC666}"/>
              </a:ext>
            </a:extLst>
          </p:cNvPr>
          <p:cNvSpPr txBox="1"/>
          <p:nvPr/>
        </p:nvSpPr>
        <p:spPr>
          <a:xfrm>
            <a:off x="1735290" y="5771323"/>
            <a:ext cx="841264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Percent of Students that graduated within 8 years</a:t>
            </a:r>
          </a:p>
        </p:txBody>
      </p:sp>
    </p:spTree>
    <p:extLst>
      <p:ext uri="{BB962C8B-B14F-4D97-AF65-F5344CB8AC3E}">
        <p14:creationId xmlns:p14="http://schemas.microsoft.com/office/powerpoint/2010/main" val="3117554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C274A5-0CE2-47AF-8630-81FB49242B3F}"/>
              </a:ext>
            </a:extLst>
          </p:cNvPr>
          <p:cNvPicPr>
            <a:picLocks noChangeAspect="1"/>
          </p:cNvPicPr>
          <p:nvPr/>
        </p:nvPicPr>
        <p:blipFill>
          <a:blip r:embed="rId2"/>
          <a:stretch>
            <a:fillRect/>
          </a:stretch>
        </p:blipFill>
        <p:spPr>
          <a:xfrm>
            <a:off x="499387" y="950761"/>
            <a:ext cx="11193226" cy="4956478"/>
          </a:xfrm>
          <a:prstGeom prst="rect">
            <a:avLst/>
          </a:prstGeom>
        </p:spPr>
      </p:pic>
    </p:spTree>
    <p:extLst>
      <p:ext uri="{BB962C8B-B14F-4D97-AF65-F5344CB8AC3E}">
        <p14:creationId xmlns:p14="http://schemas.microsoft.com/office/powerpoint/2010/main" val="2753423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146B7F0-1381-4BFA-A0F1-BE9AA294750A}"/>
              </a:ext>
            </a:extLst>
          </p:cNvPr>
          <p:cNvSpPr txBox="1"/>
          <p:nvPr/>
        </p:nvSpPr>
        <p:spPr>
          <a:xfrm>
            <a:off x="4298156" y="4126365"/>
            <a:ext cx="2333625" cy="369332"/>
          </a:xfrm>
          <a:prstGeom prst="rect">
            <a:avLst/>
          </a:prstGeom>
          <a:noFill/>
        </p:spPr>
        <p:txBody>
          <a:bodyPr wrap="square" rtlCol="0">
            <a:spAutoFit/>
          </a:bodyPr>
          <a:lstStyle/>
          <a:p>
            <a:r>
              <a:rPr lang="en-US" dirty="0"/>
              <a:t>Majority Pell:</a:t>
            </a:r>
          </a:p>
        </p:txBody>
      </p:sp>
      <p:sp>
        <p:nvSpPr>
          <p:cNvPr id="16" name="TextBox 15">
            <a:extLst>
              <a:ext uri="{FF2B5EF4-FFF2-40B4-BE49-F238E27FC236}">
                <a16:creationId xmlns:a16="http://schemas.microsoft.com/office/drawing/2014/main" id="{2294E76E-AF69-4A3B-A2FB-A3FCCA2E8B7B}"/>
              </a:ext>
            </a:extLst>
          </p:cNvPr>
          <p:cNvSpPr txBox="1"/>
          <p:nvPr/>
        </p:nvSpPr>
        <p:spPr>
          <a:xfrm>
            <a:off x="4298156" y="2122806"/>
            <a:ext cx="2333625" cy="369332"/>
          </a:xfrm>
          <a:prstGeom prst="rect">
            <a:avLst/>
          </a:prstGeom>
          <a:noFill/>
        </p:spPr>
        <p:txBody>
          <a:bodyPr wrap="square" rtlCol="0">
            <a:spAutoFit/>
          </a:bodyPr>
          <a:lstStyle/>
          <a:p>
            <a:r>
              <a:rPr lang="en-US" dirty="0"/>
              <a:t>Minority Pell:</a:t>
            </a:r>
          </a:p>
        </p:txBody>
      </p:sp>
      <p:grpSp>
        <p:nvGrpSpPr>
          <p:cNvPr id="21" name="Group 20">
            <a:extLst>
              <a:ext uri="{FF2B5EF4-FFF2-40B4-BE49-F238E27FC236}">
                <a16:creationId xmlns:a16="http://schemas.microsoft.com/office/drawing/2014/main" id="{411C8ACA-ADC5-49EE-A21B-B0BAC5ADA63A}"/>
              </a:ext>
            </a:extLst>
          </p:cNvPr>
          <p:cNvGrpSpPr/>
          <p:nvPr/>
        </p:nvGrpSpPr>
        <p:grpSpPr>
          <a:xfrm>
            <a:off x="9525" y="2943225"/>
            <a:ext cx="3319463" cy="1228725"/>
            <a:chOff x="295275" y="1332134"/>
            <a:chExt cx="3319463" cy="1228725"/>
          </a:xfrm>
        </p:grpSpPr>
        <p:sp>
          <p:nvSpPr>
            <p:cNvPr id="10" name="TextBox 9">
              <a:extLst>
                <a:ext uri="{FF2B5EF4-FFF2-40B4-BE49-F238E27FC236}">
                  <a16:creationId xmlns:a16="http://schemas.microsoft.com/office/drawing/2014/main" id="{F27998B7-AB7A-48C7-9084-555B23446504}"/>
                </a:ext>
              </a:extLst>
            </p:cNvPr>
            <p:cNvSpPr txBox="1"/>
            <p:nvPr/>
          </p:nvSpPr>
          <p:spPr>
            <a:xfrm>
              <a:off x="295275" y="1541262"/>
              <a:ext cx="1600200" cy="923330"/>
            </a:xfrm>
            <a:prstGeom prst="rect">
              <a:avLst/>
            </a:prstGeom>
            <a:noFill/>
          </p:spPr>
          <p:txBody>
            <a:bodyPr wrap="square" rtlCol="0">
              <a:spAutoFit/>
            </a:bodyPr>
            <a:lstStyle/>
            <a:p>
              <a:pPr algn="ctr"/>
              <a:r>
                <a:rPr lang="en-US" dirty="0"/>
                <a:t>Minority (0)</a:t>
              </a:r>
            </a:p>
            <a:p>
              <a:pPr algn="ctr"/>
              <a:r>
                <a:rPr lang="en-US" dirty="0"/>
                <a:t>Vs</a:t>
              </a:r>
            </a:p>
            <a:p>
              <a:pPr algn="ctr"/>
              <a:r>
                <a:rPr lang="en-US" dirty="0"/>
                <a:t>Majority (1)</a:t>
              </a:r>
            </a:p>
          </p:txBody>
        </p:sp>
        <p:pic>
          <p:nvPicPr>
            <p:cNvPr id="20" name="Picture 19" descr="Table, calendar&#10;&#10;Description automatically generated">
              <a:extLst>
                <a:ext uri="{FF2B5EF4-FFF2-40B4-BE49-F238E27FC236}">
                  <a16:creationId xmlns:a16="http://schemas.microsoft.com/office/drawing/2014/main" id="{D28ACFF2-E3EB-4DE3-B2A0-D7BEFA9EA1B3}"/>
                </a:ext>
              </a:extLst>
            </p:cNvPr>
            <p:cNvPicPr>
              <a:picLocks noChangeAspect="1"/>
            </p:cNvPicPr>
            <p:nvPr/>
          </p:nvPicPr>
          <p:blipFill rotWithShape="1">
            <a:blip r:embed="rId2">
              <a:extLst>
                <a:ext uri="{28A0092B-C50C-407E-A947-70E740481C1C}">
                  <a14:useLocalDpi xmlns:a14="http://schemas.microsoft.com/office/drawing/2010/main" val="0"/>
                </a:ext>
              </a:extLst>
            </a:blip>
            <a:srcRect l="36250" r="36875"/>
            <a:stretch/>
          </p:blipFill>
          <p:spPr>
            <a:xfrm rot="5400000">
              <a:off x="2035969" y="982090"/>
              <a:ext cx="1228725" cy="1928813"/>
            </a:xfrm>
            <a:prstGeom prst="rect">
              <a:avLst/>
            </a:prstGeom>
          </p:spPr>
        </p:pic>
      </p:grpSp>
      <p:pic>
        <p:nvPicPr>
          <p:cNvPr id="27" name="Picture 26" descr="Background pattern&#10;&#10;Description automatically generated">
            <a:extLst>
              <a:ext uri="{FF2B5EF4-FFF2-40B4-BE49-F238E27FC236}">
                <a16:creationId xmlns:a16="http://schemas.microsoft.com/office/drawing/2014/main" id="{849BB625-74F8-4D69-9438-2A22DCBEA708}"/>
              </a:ext>
            </a:extLst>
          </p:cNvPr>
          <p:cNvPicPr>
            <a:picLocks noChangeAspect="1"/>
          </p:cNvPicPr>
          <p:nvPr/>
        </p:nvPicPr>
        <p:blipFill rotWithShape="1">
          <a:blip r:embed="rId3">
            <a:extLst>
              <a:ext uri="{28A0092B-C50C-407E-A947-70E740481C1C}">
                <a14:useLocalDpi xmlns:a14="http://schemas.microsoft.com/office/drawing/2010/main" val="0"/>
              </a:ext>
            </a:extLst>
          </a:blip>
          <a:srcRect l="27083" r="27292"/>
          <a:stretch/>
        </p:blipFill>
        <p:spPr>
          <a:xfrm rot="5400000">
            <a:off x="4219576" y="4573697"/>
            <a:ext cx="2085975" cy="1928813"/>
          </a:xfrm>
          <a:prstGeom prst="rect">
            <a:avLst/>
          </a:prstGeom>
        </p:spPr>
      </p:pic>
      <p:pic>
        <p:nvPicPr>
          <p:cNvPr id="29" name="Picture 28" descr="Background pattern&#10;&#10;Description automatically generated">
            <a:extLst>
              <a:ext uri="{FF2B5EF4-FFF2-40B4-BE49-F238E27FC236}">
                <a16:creationId xmlns:a16="http://schemas.microsoft.com/office/drawing/2014/main" id="{D35D9A1B-D33C-46E5-A9E9-8A4620DED7D5}"/>
              </a:ext>
            </a:extLst>
          </p:cNvPr>
          <p:cNvPicPr>
            <a:picLocks noChangeAspect="1"/>
          </p:cNvPicPr>
          <p:nvPr/>
        </p:nvPicPr>
        <p:blipFill rotWithShape="1">
          <a:blip r:embed="rId4">
            <a:extLst>
              <a:ext uri="{28A0092B-C50C-407E-A947-70E740481C1C}">
                <a14:useLocalDpi xmlns:a14="http://schemas.microsoft.com/office/drawing/2010/main" val="0"/>
              </a:ext>
            </a:extLst>
          </a:blip>
          <a:srcRect l="26615" r="27135"/>
          <a:stretch/>
        </p:blipFill>
        <p:spPr>
          <a:xfrm rot="5400000">
            <a:off x="4205288" y="92868"/>
            <a:ext cx="2114550" cy="1928813"/>
          </a:xfrm>
          <a:prstGeom prst="rect">
            <a:avLst/>
          </a:prstGeom>
        </p:spPr>
      </p:pic>
      <p:sp>
        <p:nvSpPr>
          <p:cNvPr id="31" name="TextBox 30">
            <a:extLst>
              <a:ext uri="{FF2B5EF4-FFF2-40B4-BE49-F238E27FC236}">
                <a16:creationId xmlns:a16="http://schemas.microsoft.com/office/drawing/2014/main" id="{07D9E0D4-0971-4F05-BD95-1CE5552C5F7F}"/>
              </a:ext>
            </a:extLst>
          </p:cNvPr>
          <p:cNvSpPr txBox="1"/>
          <p:nvPr/>
        </p:nvSpPr>
        <p:spPr>
          <a:xfrm>
            <a:off x="3105148" y="615255"/>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sp>
        <p:nvSpPr>
          <p:cNvPr id="32" name="TextBox 31">
            <a:extLst>
              <a:ext uri="{FF2B5EF4-FFF2-40B4-BE49-F238E27FC236}">
                <a16:creationId xmlns:a16="http://schemas.microsoft.com/office/drawing/2014/main" id="{CDEDA105-E591-43B4-A448-73C9571DC4A2}"/>
              </a:ext>
            </a:extLst>
          </p:cNvPr>
          <p:cNvSpPr txBox="1"/>
          <p:nvPr/>
        </p:nvSpPr>
        <p:spPr>
          <a:xfrm>
            <a:off x="2974178" y="4983525"/>
            <a:ext cx="1438277" cy="923330"/>
          </a:xfrm>
          <a:prstGeom prst="rect">
            <a:avLst/>
          </a:prstGeom>
          <a:noFill/>
        </p:spPr>
        <p:txBody>
          <a:bodyPr wrap="square">
            <a:spAutoFit/>
          </a:bodyPr>
          <a:lstStyle/>
          <a:p>
            <a:pPr algn="ctr"/>
            <a:r>
              <a:rPr lang="en-US" dirty="0"/>
              <a:t>4-year (1) </a:t>
            </a:r>
          </a:p>
          <a:p>
            <a:pPr algn="ctr"/>
            <a:r>
              <a:rPr lang="en-US" dirty="0"/>
              <a:t>vs </a:t>
            </a:r>
          </a:p>
          <a:p>
            <a:pPr algn="ctr"/>
            <a:r>
              <a:rPr lang="en-US" dirty="0"/>
              <a:t>2-year (2)</a:t>
            </a:r>
          </a:p>
        </p:txBody>
      </p:sp>
      <p:cxnSp>
        <p:nvCxnSpPr>
          <p:cNvPr id="34" name="Straight Connector 33">
            <a:extLst>
              <a:ext uri="{FF2B5EF4-FFF2-40B4-BE49-F238E27FC236}">
                <a16:creationId xmlns:a16="http://schemas.microsoft.com/office/drawing/2014/main" id="{91DE5530-1D08-4C22-BA7C-F8BFE79F4E7C}"/>
              </a:ext>
            </a:extLst>
          </p:cNvPr>
          <p:cNvCxnSpPr/>
          <p:nvPr/>
        </p:nvCxnSpPr>
        <p:spPr>
          <a:xfrm>
            <a:off x="3693317" y="3429000"/>
            <a:ext cx="82129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7468A9B-037F-4D8E-A65D-D7DC961FBFCE}"/>
              </a:ext>
            </a:extLst>
          </p:cNvPr>
          <p:cNvCxnSpPr>
            <a:stCxn id="20" idx="1"/>
            <a:endCxn id="29" idx="2"/>
          </p:cNvCxnSpPr>
          <p:nvPr/>
        </p:nvCxnSpPr>
        <p:spPr>
          <a:xfrm flipV="1">
            <a:off x="2364581" y="1057275"/>
            <a:ext cx="1933576" cy="18859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387DC99-00B6-47BD-A236-E21729E9A27F}"/>
              </a:ext>
            </a:extLst>
          </p:cNvPr>
          <p:cNvCxnSpPr>
            <a:stCxn id="20" idx="3"/>
            <a:endCxn id="27" idx="2"/>
          </p:cNvCxnSpPr>
          <p:nvPr/>
        </p:nvCxnSpPr>
        <p:spPr>
          <a:xfrm>
            <a:off x="2364581" y="4171950"/>
            <a:ext cx="1933576" cy="1366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9D02C17-FE1B-4D1D-812A-19C7A8AFBA91}"/>
              </a:ext>
            </a:extLst>
          </p:cNvPr>
          <p:cNvSpPr txBox="1"/>
          <p:nvPr/>
        </p:nvSpPr>
        <p:spPr>
          <a:xfrm>
            <a:off x="8078300" y="1174833"/>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pic>
        <p:nvPicPr>
          <p:cNvPr id="57" name="Picture 56" descr="Calendar&#10;&#10;Description automatically generated">
            <a:extLst>
              <a:ext uri="{FF2B5EF4-FFF2-40B4-BE49-F238E27FC236}">
                <a16:creationId xmlns:a16="http://schemas.microsoft.com/office/drawing/2014/main" id="{8F30B2DB-2404-452D-9715-20B5E31B5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898731" y="4512509"/>
            <a:ext cx="3200400" cy="1350169"/>
          </a:xfrm>
          <a:prstGeom prst="rect">
            <a:avLst/>
          </a:prstGeom>
        </p:spPr>
      </p:pic>
      <p:pic>
        <p:nvPicPr>
          <p:cNvPr id="59" name="Picture 58" descr="Background pattern&#10;&#10;Description automatically generated with medium confidence">
            <a:extLst>
              <a:ext uri="{FF2B5EF4-FFF2-40B4-BE49-F238E27FC236}">
                <a16:creationId xmlns:a16="http://schemas.microsoft.com/office/drawing/2014/main" id="{FCA4E6B4-D6AA-4748-AEE2-0276A9E136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8758868" y="1038601"/>
            <a:ext cx="3200400" cy="1350169"/>
          </a:xfrm>
          <a:prstGeom prst="rect">
            <a:avLst/>
          </a:prstGeom>
        </p:spPr>
      </p:pic>
      <p:sp>
        <p:nvSpPr>
          <p:cNvPr id="62" name="TextBox 61">
            <a:extLst>
              <a:ext uri="{FF2B5EF4-FFF2-40B4-BE49-F238E27FC236}">
                <a16:creationId xmlns:a16="http://schemas.microsoft.com/office/drawing/2014/main" id="{FCDE2831-A727-4CBC-8EB3-C3AB7296B0D4}"/>
              </a:ext>
            </a:extLst>
          </p:cNvPr>
          <p:cNvSpPr txBox="1"/>
          <p:nvPr/>
        </p:nvSpPr>
        <p:spPr>
          <a:xfrm>
            <a:off x="8255867" y="4725928"/>
            <a:ext cx="1438277" cy="923330"/>
          </a:xfrm>
          <a:prstGeom prst="rect">
            <a:avLst/>
          </a:prstGeom>
          <a:noFill/>
        </p:spPr>
        <p:txBody>
          <a:bodyPr wrap="square">
            <a:spAutoFit/>
          </a:bodyPr>
          <a:lstStyle/>
          <a:p>
            <a:pPr algn="ctr"/>
            <a:r>
              <a:rPr lang="en-US" dirty="0"/>
              <a:t>Public (1) </a:t>
            </a:r>
          </a:p>
          <a:p>
            <a:pPr algn="ctr"/>
            <a:r>
              <a:rPr lang="en-US" dirty="0"/>
              <a:t>vs </a:t>
            </a:r>
          </a:p>
          <a:p>
            <a:pPr algn="ctr"/>
            <a:r>
              <a:rPr lang="en-US" dirty="0"/>
              <a:t>Private (2)</a:t>
            </a:r>
          </a:p>
        </p:txBody>
      </p:sp>
      <p:cxnSp>
        <p:nvCxnSpPr>
          <p:cNvPr id="63" name="Straight Arrow Connector 62">
            <a:extLst>
              <a:ext uri="{FF2B5EF4-FFF2-40B4-BE49-F238E27FC236}">
                <a16:creationId xmlns:a16="http://schemas.microsoft.com/office/drawing/2014/main" id="{0D049B86-6D0F-4070-803C-B875A9592E3C}"/>
              </a:ext>
            </a:extLst>
          </p:cNvPr>
          <p:cNvCxnSpPr>
            <a:cxnSpLocks/>
            <a:stCxn id="29" idx="0"/>
          </p:cNvCxnSpPr>
          <p:nvPr/>
        </p:nvCxnSpPr>
        <p:spPr>
          <a:xfrm flipV="1">
            <a:off x="6226970" y="967085"/>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7CAD7A5-1887-4434-B1B7-46F4C45BFD68}"/>
              </a:ext>
            </a:extLst>
          </p:cNvPr>
          <p:cNvCxnSpPr>
            <a:cxnSpLocks/>
            <a:stCxn id="29" idx="0"/>
          </p:cNvCxnSpPr>
          <p:nvPr/>
        </p:nvCxnSpPr>
        <p:spPr>
          <a:xfrm>
            <a:off x="6226970" y="1057275"/>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4BD8E04-EC7A-49CD-9E44-D5810403C1F8}"/>
              </a:ext>
            </a:extLst>
          </p:cNvPr>
          <p:cNvCxnSpPr>
            <a:cxnSpLocks/>
          </p:cNvCxnSpPr>
          <p:nvPr/>
        </p:nvCxnSpPr>
        <p:spPr>
          <a:xfrm flipV="1">
            <a:off x="6216810" y="4725928"/>
            <a:ext cx="3467174" cy="901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C6C3CF1-9F2D-4C27-A5C4-D9EC86CEB5E6}"/>
              </a:ext>
            </a:extLst>
          </p:cNvPr>
          <p:cNvCxnSpPr>
            <a:cxnSpLocks/>
          </p:cNvCxnSpPr>
          <p:nvPr/>
        </p:nvCxnSpPr>
        <p:spPr>
          <a:xfrm>
            <a:off x="6216810" y="4816118"/>
            <a:ext cx="3192064" cy="1250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AB865E7C-F527-49E1-9C19-ADF56C9C70EF}"/>
              </a:ext>
            </a:extLst>
          </p:cNvPr>
          <p:cNvSpPr/>
          <p:nvPr/>
        </p:nvSpPr>
        <p:spPr>
          <a:xfrm>
            <a:off x="4298155" y="3466177"/>
            <a:ext cx="1781263" cy="679533"/>
          </a:xfrm>
          <a:prstGeom prst="rect">
            <a:avLst/>
          </a:prstGeom>
          <a:solidFill>
            <a:srgbClr val="E0E2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0B3B2"/>
              </a:solidFill>
            </a:endParaRPr>
          </a:p>
        </p:txBody>
      </p:sp>
      <p:sp>
        <p:nvSpPr>
          <p:cNvPr id="74" name="TextBox 73">
            <a:extLst>
              <a:ext uri="{FF2B5EF4-FFF2-40B4-BE49-F238E27FC236}">
                <a16:creationId xmlns:a16="http://schemas.microsoft.com/office/drawing/2014/main" id="{45AF7744-D1D5-4B6F-AC1E-DDEE47521491}"/>
              </a:ext>
            </a:extLst>
          </p:cNvPr>
          <p:cNvSpPr txBox="1"/>
          <p:nvPr/>
        </p:nvSpPr>
        <p:spPr>
          <a:xfrm>
            <a:off x="4543425" y="1489612"/>
            <a:ext cx="6096000" cy="369332"/>
          </a:xfrm>
          <a:prstGeom prst="rect">
            <a:avLst/>
          </a:prstGeom>
          <a:noFill/>
        </p:spPr>
        <p:txBody>
          <a:bodyPr wrap="square">
            <a:spAutoFit/>
          </a:bodyPr>
          <a:lstStyle/>
          <a:p>
            <a:r>
              <a:rPr lang="en-US" b="0" dirty="0">
                <a:effectLst/>
                <a:latin typeface="Consolas" panose="020B0609020204030204" pitchFamily="49" charset="0"/>
              </a:rPr>
              <a:t>"#ffc629</a:t>
            </a:r>
            <a:endParaRPr lang="en-US" b="0" dirty="0">
              <a:solidFill>
                <a:srgbClr val="B0B3B2"/>
              </a:solidFill>
              <a:effectLst/>
              <a:latin typeface="Consolas" panose="020B0609020204030204" pitchFamily="49" charset="0"/>
            </a:endParaRPr>
          </a:p>
        </p:txBody>
      </p:sp>
      <p:sp>
        <p:nvSpPr>
          <p:cNvPr id="75" name="Rectangle 74">
            <a:extLst>
              <a:ext uri="{FF2B5EF4-FFF2-40B4-BE49-F238E27FC236}">
                <a16:creationId xmlns:a16="http://schemas.microsoft.com/office/drawing/2014/main" id="{926E481C-E073-4AA5-AD63-7A84A2C39880}"/>
              </a:ext>
            </a:extLst>
          </p:cNvPr>
          <p:cNvSpPr/>
          <p:nvPr/>
        </p:nvSpPr>
        <p:spPr>
          <a:xfrm>
            <a:off x="8282540" y="4495116"/>
            <a:ext cx="1781263" cy="679533"/>
          </a:xfrm>
          <a:prstGeom prst="rect">
            <a:avLst/>
          </a:prstGeom>
          <a:solidFill>
            <a:srgbClr val="E0E2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0B3B2"/>
              </a:solidFill>
            </a:endParaRPr>
          </a:p>
        </p:txBody>
      </p:sp>
      <p:sp>
        <p:nvSpPr>
          <p:cNvPr id="76" name="TextBox 75">
            <a:extLst>
              <a:ext uri="{FF2B5EF4-FFF2-40B4-BE49-F238E27FC236}">
                <a16:creationId xmlns:a16="http://schemas.microsoft.com/office/drawing/2014/main" id="{2CA2BF20-2995-4883-90FF-8907A825743E}"/>
              </a:ext>
            </a:extLst>
          </p:cNvPr>
          <p:cNvSpPr txBox="1"/>
          <p:nvPr/>
        </p:nvSpPr>
        <p:spPr>
          <a:xfrm>
            <a:off x="7823002" y="3638309"/>
            <a:ext cx="1350170" cy="923330"/>
          </a:xfrm>
          <a:prstGeom prst="rect">
            <a:avLst/>
          </a:prstGeom>
          <a:noFill/>
        </p:spPr>
        <p:txBody>
          <a:bodyPr wrap="square" rtlCol="0">
            <a:spAutoFit/>
          </a:bodyPr>
          <a:lstStyle/>
          <a:p>
            <a:r>
              <a:rPr lang="en-US" dirty="0"/>
              <a:t>One lighter</a:t>
            </a:r>
          </a:p>
          <a:p>
            <a:r>
              <a:rPr lang="en-US" dirty="0"/>
              <a:t>One darker</a:t>
            </a:r>
          </a:p>
          <a:p>
            <a:r>
              <a:rPr lang="en-US" dirty="0"/>
              <a:t>4 in total</a:t>
            </a:r>
          </a:p>
        </p:txBody>
      </p:sp>
    </p:spTree>
    <p:extLst>
      <p:ext uri="{BB962C8B-B14F-4D97-AF65-F5344CB8AC3E}">
        <p14:creationId xmlns:p14="http://schemas.microsoft.com/office/powerpoint/2010/main" val="2432712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10529</TotalTime>
  <Words>1588</Words>
  <Application>Microsoft Office PowerPoint</Application>
  <PresentationFormat>Widescreen</PresentationFormat>
  <Paragraphs>250</Paragraphs>
  <Slides>16</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Gulim</vt:lpstr>
      <vt:lpstr>Arial</vt:lpstr>
      <vt:lpstr>Avenir</vt:lpstr>
      <vt:lpstr>Avenir Medium</vt:lpstr>
      <vt:lpstr>Calibri</vt:lpstr>
      <vt:lpstr>Calibri Light</vt:lpstr>
      <vt:lpstr>Cambria Math</vt:lpstr>
      <vt:lpstr>Consolas</vt:lpstr>
      <vt:lpstr>Monserrat</vt:lpstr>
      <vt:lpstr>Studio-Feixen-Sans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Nate Jones</dc:creator>
  <cp:lastModifiedBy>Nate Jones</cp:lastModifiedBy>
  <cp:revision>167</cp:revision>
  <dcterms:created xsi:type="dcterms:W3CDTF">2021-04-01T23:13:12Z</dcterms:created>
  <dcterms:modified xsi:type="dcterms:W3CDTF">2021-11-14T04:55:34Z</dcterms:modified>
</cp:coreProperties>
</file>